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1" r:id="rId1"/>
    <p:sldMasterId id="2147483765" r:id="rId2"/>
    <p:sldMasterId id="2147483841" r:id="rId3"/>
    <p:sldMasterId id="2147483801" r:id="rId4"/>
    <p:sldMasterId id="2147483830" r:id="rId5"/>
    <p:sldMasterId id="2147483833" r:id="rId6"/>
    <p:sldMasterId id="2147483838" r:id="rId7"/>
  </p:sldMasterIdLst>
  <p:notesMasterIdLst>
    <p:notesMasterId r:id="rId42"/>
  </p:notesMasterIdLst>
  <p:sldIdLst>
    <p:sldId id="282" r:id="rId8"/>
    <p:sldId id="380" r:id="rId9"/>
    <p:sldId id="453" r:id="rId10"/>
    <p:sldId id="454" r:id="rId11"/>
    <p:sldId id="489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85" r:id="rId23"/>
    <p:sldId id="466" r:id="rId24"/>
    <p:sldId id="488" r:id="rId25"/>
    <p:sldId id="468" r:id="rId26"/>
    <p:sldId id="469" r:id="rId27"/>
    <p:sldId id="470" r:id="rId28"/>
    <p:sldId id="487" r:id="rId29"/>
    <p:sldId id="472" r:id="rId30"/>
    <p:sldId id="473" r:id="rId31"/>
    <p:sldId id="483" r:id="rId32"/>
    <p:sldId id="475" r:id="rId33"/>
    <p:sldId id="476" r:id="rId34"/>
    <p:sldId id="477" r:id="rId35"/>
    <p:sldId id="478" r:id="rId36"/>
    <p:sldId id="479" r:id="rId37"/>
    <p:sldId id="480" r:id="rId38"/>
    <p:sldId id="481" r:id="rId39"/>
    <p:sldId id="482" r:id="rId40"/>
    <p:sldId id="450" r:id="rId41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itle" id="{9BC906B2-097A-7845-A565-421D1059C282}">
          <p14:sldIdLst>
            <p14:sldId id="282"/>
          </p14:sldIdLst>
        </p14:section>
        <p14:section name="Interior" id="{D8A0EF47-F7BB-4040-A5CD-616C45D61098}">
          <p14:sldIdLst>
            <p14:sldId id="380"/>
            <p14:sldId id="453"/>
            <p14:sldId id="454"/>
            <p14:sldId id="489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85"/>
            <p14:sldId id="466"/>
            <p14:sldId id="488"/>
            <p14:sldId id="468"/>
            <p14:sldId id="469"/>
            <p14:sldId id="470"/>
            <p14:sldId id="487"/>
            <p14:sldId id="472"/>
            <p14:sldId id="473"/>
            <p14:sldId id="483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108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1"/>
    <a:srgbClr val="DCE4EB"/>
    <a:srgbClr val="2B608B"/>
    <a:srgbClr val="EDB21B"/>
    <a:srgbClr val="EB8D36"/>
    <a:srgbClr val="4D2070"/>
    <a:srgbClr val="AB344A"/>
    <a:srgbClr val="D6B059"/>
    <a:srgbClr val="033A61"/>
    <a:srgbClr val="3E3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2"/>
    <p:restoredTop sz="86400" autoAdjust="0"/>
  </p:normalViewPr>
  <p:slideViewPr>
    <p:cSldViewPr snapToGrid="0" snapToObjects="1">
      <p:cViewPr varScale="1">
        <p:scale>
          <a:sx n="87" d="100"/>
          <a:sy n="87" d="100"/>
        </p:scale>
        <p:origin x="102" y="21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551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C76C-582D-524B-BFE1-27F98059DCF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A9D3-4FD5-7346-98F4-B0A01A7C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9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62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04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15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2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30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74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82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88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6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0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07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10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85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49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36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2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47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69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75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6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17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418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211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2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5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5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0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0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61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0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2B329D1B-4694-EE49-A273-14FAF3BB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088" y="2648772"/>
            <a:ext cx="3223350" cy="199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aseline="0">
                <a:solidFill>
                  <a:srgbClr val="004072"/>
                </a:solidFill>
                <a:latin typeface="Aria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6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865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0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9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27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9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36466"/>
                </a:solidFill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EDD10EF-4869-3D4C-9367-1604606D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2CA1877-EDA6-A043-9E70-CEBBFDB5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7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805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92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61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542B5F-B18C-4108-67BF-77534523A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0821" cy="6855616"/>
          </a:xfrm>
          <a:prstGeom prst="rect">
            <a:avLst/>
          </a:prstGeom>
        </p:spPr>
      </p:pic>
      <p:sp>
        <p:nvSpPr>
          <p:cNvPr id="10" name="Title Placeholder 7">
            <a:extLst>
              <a:ext uri="{FF2B5EF4-FFF2-40B4-BE49-F238E27FC236}">
                <a16:creationId xmlns:a16="http://schemas.microsoft.com/office/drawing/2014/main" id="{B182BA9F-E571-E949-B710-C999D25F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148" y="2409901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709154B5-FD2B-FEBC-E06C-414214AE99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CB25A5-13BC-0C97-3496-14E5989E29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-1" y="-1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68525A21-B491-3C74-2FD5-13B55658C9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098604" cy="6823953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535" y="36512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3535" y="1825625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0DF9F6-CDC6-6468-EC1F-9A8C745CC3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631122-80BB-DD6E-B657-F6A28B113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2A984A-1987-8C44-AA9C-0507C9EA15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B7147E33-40F0-A280-7158-451E1580D799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0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7EDEC9D-708B-DDB7-90E3-196CF19497A3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922B2A-9564-85FD-B586-EC86EE8A3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www.militaryonesource.mil%2Fwp-content%2Fthemes%2Fmos-core%2Fassets%2Fimages%2Flogo-militaryonesource.svg&amp;imgrefurl=https%3A%2F%2Fwww.militaryonesource.mil%2F&amp;tbnid=_I4aW1GzGzOtVM&amp;vet=12ahUKEwi5vuD59JT7AhVlkGoFHRf0BFkQMygAegUIARCzAQ..i&amp;docid=HSyxoQBbOiKX9M&amp;w=800&amp;h=640&amp;q=military%20onesource%20logo&amp;client=firefox-b-1-d&amp;ved=2ahUKEwi5vuD59JT7AhVlkGoFHRf0BFkQMygAegUIARCzA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Videos/Navy%20Marriage%20Video%2009%20-%20Credit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AC4B1559-511A-EE4E-A9A2-D95D323250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80614" y="3549471"/>
            <a:ext cx="4440264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Pre-Deployment</a:t>
            </a:r>
          </a:p>
        </p:txBody>
      </p:sp>
      <p:sp>
        <p:nvSpPr>
          <p:cNvPr id="4" name="Title Placeholder 7">
            <a:extLst>
              <a:ext uri="{FF2B5EF4-FFF2-40B4-BE49-F238E27FC236}">
                <a16:creationId xmlns:a16="http://schemas.microsoft.com/office/drawing/2014/main" id="{B3C58C44-340D-1748-BCBF-947D55D091C1}"/>
              </a:ext>
            </a:extLst>
          </p:cNvPr>
          <p:cNvSpPr txBox="1">
            <a:spLocks/>
          </p:cNvSpPr>
          <p:nvPr/>
        </p:nvSpPr>
        <p:spPr>
          <a:xfrm>
            <a:off x="7715023" y="110915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12A</a:t>
            </a: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D93E169D-23F7-F3A6-AC60-CDF3801FFD4F}"/>
              </a:ext>
            </a:extLst>
          </p:cNvPr>
          <p:cNvSpPr txBox="1"/>
          <p:nvPr/>
        </p:nvSpPr>
        <p:spPr>
          <a:xfrm>
            <a:off x="4443210" y="4296137"/>
            <a:ext cx="18998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OPNAV-PREDFRT-2.0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6051968-97F7-DD34-8878-05AFC737DC3F}"/>
              </a:ext>
            </a:extLst>
          </p:cNvPr>
          <p:cNvSpPr txBox="1"/>
          <p:nvPr/>
        </p:nvSpPr>
        <p:spPr>
          <a:xfrm>
            <a:off x="268095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OPNAV-PREDFRT-2.0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10361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A02ADD-89B4-C01F-677A-0EDD4D8886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Emergency Financial Assistance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C6043-01B6-497E-F1C3-C233444C9074}"/>
              </a:ext>
            </a:extLst>
          </p:cNvPr>
          <p:cNvSpPr txBox="1">
            <a:spLocks/>
          </p:cNvSpPr>
          <p:nvPr/>
        </p:nvSpPr>
        <p:spPr>
          <a:xfrm>
            <a:off x="1186049" y="1577641"/>
            <a:ext cx="66398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lnSpc>
                <a:spcPct val="100000"/>
              </a:lnSpc>
              <a:spcBef>
                <a:spcPts val="700"/>
              </a:spcBef>
              <a:buNone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Power of attorney (POA) or authorization form for Navy-Marine Corps Relief Society (NMCRS)</a:t>
            </a:r>
          </a:p>
        </p:txBody>
      </p:sp>
      <p:pic>
        <p:nvPicPr>
          <p:cNvPr id="2" name="Picture 1" descr="Member of the Navy speaking to someone.">
            <a:extLst>
              <a:ext uri="{FF2B5EF4-FFF2-40B4-BE49-F238E27FC236}">
                <a16:creationId xmlns:a16="http://schemas.microsoft.com/office/drawing/2014/main" id="{17E9594E-2629-C029-449D-EA0B9CA24B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049" y="3388803"/>
            <a:ext cx="3830875" cy="2655009"/>
          </a:xfrm>
          <a:prstGeom prst="rect">
            <a:avLst/>
          </a:prstGeom>
        </p:spPr>
      </p:pic>
      <p:pic>
        <p:nvPicPr>
          <p:cNvPr id="7" name="Picture 6" descr="Navy-Marine Corps Relief Society (NMCRS) logo.">
            <a:extLst>
              <a:ext uri="{FF2B5EF4-FFF2-40B4-BE49-F238E27FC236}">
                <a16:creationId xmlns:a16="http://schemas.microsoft.com/office/drawing/2014/main" id="{69DA48A1-A746-26BC-8554-BA35321892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184" y="3347611"/>
            <a:ext cx="2613187" cy="26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3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D72A72E4-AA78-95DF-3790-EC9F2FD65E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Taxes and Deployment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730C03F-38C8-6EC1-E775-CE1AC0B31627}"/>
              </a:ext>
            </a:extLst>
          </p:cNvPr>
          <p:cNvSpPr txBox="1">
            <a:spLocks/>
          </p:cNvSpPr>
          <p:nvPr/>
        </p:nvSpPr>
        <p:spPr>
          <a:xfrm>
            <a:off x="1094642" y="1577642"/>
            <a:ext cx="6795691" cy="342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Combat Zone Tax Exclusion (CZTE)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Exempts all or portion of earnings from federal income taxes in designated combat zones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Unlimited for enlisted Service members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Officers are limited to the maximum rate for enlisted plus imminent danger or hostile fire pay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Tax Filing Considerations and Extensions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May qualify for certain automatic extensions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Residency considerations</a:t>
            </a: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200" spc="45" dirty="0">
              <a:latin typeface="Arial"/>
              <a:cs typeface="Arial"/>
            </a:endParaRPr>
          </a:p>
        </p:txBody>
      </p:sp>
      <p:pic>
        <p:nvPicPr>
          <p:cNvPr id="3" name="Picture 2" descr="Paper with hand icon indicating additional resource.">
            <a:extLst>
              <a:ext uri="{FF2B5EF4-FFF2-40B4-BE49-F238E27FC236}">
                <a16:creationId xmlns:a16="http://schemas.microsoft.com/office/drawing/2014/main" id="{EBF7E0D2-66A5-3E3A-CBEB-24F618DA0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E34404-24F2-EDB1-6F64-8CAF20EBC09D}"/>
              </a:ext>
            </a:extLst>
          </p:cNvPr>
          <p:cNvSpPr txBox="1"/>
          <p:nvPr/>
        </p:nvSpPr>
        <p:spPr>
          <a:xfrm>
            <a:off x="808602" y="6414560"/>
            <a:ext cx="619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CZTE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 </a:t>
            </a:r>
          </a:p>
        </p:txBody>
      </p:sp>
    </p:spTree>
    <p:extLst>
      <p:ext uri="{BB962C8B-B14F-4D97-AF65-F5344CB8AC3E}">
        <p14:creationId xmlns:p14="http://schemas.microsoft.com/office/powerpoint/2010/main" val="147359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86230C3-C45B-7748-DAC9-B12A948B66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Tax Overview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FDBBE84-236F-23B4-387E-C553DB24A113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639803" cy="4835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Types of taxes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Federal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FICA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State income taxes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Tax benefits for Service members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BAH, BAS, and CZTE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TSP and potential tax savings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FSA for those with dependents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Potential changes to your tax situation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Review and adjust withholding on </a:t>
            </a:r>
            <a:r>
              <a:rPr lang="en-US" dirty="0" err="1"/>
              <a:t>myPay</a:t>
            </a:r>
            <a:endParaRPr lang="en-US" dirty="0"/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Filing status accuracy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Resources</a:t>
            </a:r>
          </a:p>
        </p:txBody>
      </p:sp>
      <p:pic>
        <p:nvPicPr>
          <p:cNvPr id="3" name="Picture 2" descr="Support for Military Personnel &amp; Families • Military OneSource">
            <a:hlinkClick r:id="rId3"/>
            <a:extLst>
              <a:ext uri="{FF2B5EF4-FFF2-40B4-BE49-F238E27FC236}">
                <a16:creationId xmlns:a16="http://schemas.microsoft.com/office/drawing/2014/main" id="{DA741223-F31E-0306-FD65-83ECF5A03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761" y="2833467"/>
            <a:ext cx="1488833" cy="11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9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5920" y="3119870"/>
            <a:ext cx="749808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Consumer Protections</a:t>
            </a:r>
          </a:p>
        </p:txBody>
      </p:sp>
    </p:spTree>
    <p:extLst>
      <p:ext uri="{BB962C8B-B14F-4D97-AF65-F5344CB8AC3E}">
        <p14:creationId xmlns:p14="http://schemas.microsoft.com/office/powerpoint/2010/main" val="236210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F2A263F-3CDA-938D-547A-AE50B47F22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Military Consumer Protections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5931A4F-F376-2098-D154-B85027C903CE}"/>
              </a:ext>
            </a:extLst>
          </p:cNvPr>
          <p:cNvSpPr txBox="1">
            <a:spLocks/>
          </p:cNvSpPr>
          <p:nvPr/>
        </p:nvSpPr>
        <p:spPr>
          <a:xfrm>
            <a:off x="1094641" y="1577641"/>
            <a:ext cx="6954716" cy="4748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Know your rights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Servicemembers Civil Relief Act (SCRA)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Military Lending Act (MLA)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Installation legal office</a:t>
            </a:r>
            <a:endParaRPr lang="en-US" sz="18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Identity theft protections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Know the signs of identity theft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Understand how to defend yourself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i="1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dirty="0" err="1">
                <a:solidFill>
                  <a:srgbClr val="004071"/>
                </a:solidFill>
                <a:latin typeface="Arial"/>
                <a:cs typeface="Arial"/>
              </a:rPr>
              <a:t>www.identitytheft.gov</a:t>
            </a:r>
            <a:r>
              <a:rPr lang="en-US" i="1" dirty="0">
                <a:solidFill>
                  <a:srgbClr val="004071"/>
                </a:solidFill>
                <a:latin typeface="Arial"/>
                <a:cs typeface="Arial"/>
              </a:rPr>
              <a:t>/</a:t>
            </a:r>
            <a:r>
              <a:rPr lang="en-US" i="1" spc="-15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004071"/>
                </a:solidFill>
                <a:latin typeface="Arial"/>
                <a:cs typeface="Arial"/>
              </a:rPr>
              <a:t>or</a:t>
            </a:r>
            <a:r>
              <a:rPr lang="en-US" i="1" spc="-15" dirty="0">
                <a:solidFill>
                  <a:srgbClr val="004071"/>
                </a:solidFill>
                <a:latin typeface="Arial"/>
                <a:cs typeface="Arial"/>
              </a:rPr>
              <a:t> https://consumer.gov/ 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Active-duty alerts and security freeze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Good for one year unless you remove sooner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Must contact each agency to remove security freeze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4" descr="Siren icon.">
            <a:extLst>
              <a:ext uri="{FF2B5EF4-FFF2-40B4-BE49-F238E27FC236}">
                <a16:creationId xmlns:a16="http://schemas.microsoft.com/office/drawing/2014/main" id="{3832D819-0EF8-3BE4-6451-EEB7AA2C95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095" y="1872492"/>
            <a:ext cx="1660492" cy="1556508"/>
          </a:xfrm>
          <a:prstGeom prst="rect">
            <a:avLst/>
          </a:prstGeom>
        </p:spPr>
      </p:pic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19EC783C-D0E7-593B-C682-8F72119C62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EF9D00-5CE8-2C53-6B54-77A56FEA01D0}"/>
              </a:ext>
            </a:extLst>
          </p:cNvPr>
          <p:cNvSpPr txBox="1"/>
          <p:nvPr/>
        </p:nvSpPr>
        <p:spPr>
          <a:xfrm>
            <a:off x="808602" y="6414560"/>
            <a:ext cx="619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Consumer Protection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Handouts Available  </a:t>
            </a:r>
          </a:p>
        </p:txBody>
      </p:sp>
    </p:spTree>
    <p:extLst>
      <p:ext uri="{BB962C8B-B14F-4D97-AF65-F5344CB8AC3E}">
        <p14:creationId xmlns:p14="http://schemas.microsoft.com/office/powerpoint/2010/main" val="241153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1160" y="3119870"/>
            <a:ext cx="748284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Major Purchases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0337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DDA66A-7824-97D5-A9CC-A657A5EEB8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Transportation and Housing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E1E42A-B06A-3344-9E57-2C9639F8F25E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471066" cy="43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marR="0" lvl="0" indent="-228600" algn="l" defTabSz="685766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Make smart purchases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Logic beats emotion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Additional costs matter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Picture your future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Shop around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Decide: cash or credit?</a:t>
            </a:r>
          </a:p>
          <a:p>
            <a:pPr marL="237744" marR="0" lvl="0" indent="-228600" algn="l" defTabSz="685766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Transportation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Assess your needs and priorities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Review your spending plan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Attend FFSC Car Buying class</a:t>
            </a:r>
          </a:p>
          <a:p>
            <a:pPr marL="237744" marR="0" lvl="0" indent="-228600" algn="l" defTabSz="685766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Housing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 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Attend FFSC Home-Buying class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4072"/>
              </a:solidFill>
              <a:effectLst/>
              <a:uLnTx/>
              <a:uFillTx/>
              <a:latin typeface="Arial" pitchFamily="2" charset="0"/>
              <a:ea typeface="+mn-ea"/>
              <a:cs typeface="+mn-cs"/>
            </a:endParaRPr>
          </a:p>
          <a:p>
            <a:pPr marL="171442" marR="0" lvl="0" indent="-171442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4072"/>
              </a:solidFill>
              <a:effectLst/>
              <a:uLnTx/>
              <a:uFillTx/>
              <a:latin typeface="Arial" pitchFamily="2" charset="0"/>
              <a:ea typeface="+mn-ea"/>
              <a:cs typeface="+mn-cs"/>
            </a:endParaRPr>
          </a:p>
        </p:txBody>
      </p:sp>
      <p:pic>
        <p:nvPicPr>
          <p:cNvPr id="4" name="Picture 3" descr="Paper with hand icon indicating additional resource.">
            <a:extLst>
              <a:ext uri="{FF2B5EF4-FFF2-40B4-BE49-F238E27FC236}">
                <a16:creationId xmlns:a16="http://schemas.microsoft.com/office/drawing/2014/main" id="{C11FEEED-3D27-265D-9F3D-A73893EF15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F255BF-FEEF-041D-2251-BFCD3B11DB77}"/>
              </a:ext>
            </a:extLst>
          </p:cNvPr>
          <p:cNvSpPr txBox="1"/>
          <p:nvPr/>
        </p:nvSpPr>
        <p:spPr>
          <a:xfrm>
            <a:off x="808602" y="6414560"/>
            <a:ext cx="619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Purchases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1888819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5F5156D-6117-5C09-6EA0-ED91D072F6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Student Loan Repayment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05218F9-5B5D-7D5A-5378-9B5FB4FB6079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6398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College loans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Zero percent interest relief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Income-driven repayment plans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Available to all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Reserve members contact servicer to reduce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Servicemembers Civil Relief Act (SCRA)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Federal student loans only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Obtained before military service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Interest rate capped at 6%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3" name="Picture 2" descr="Paper with hand icon indicating additional resource.">
            <a:extLst>
              <a:ext uri="{FF2B5EF4-FFF2-40B4-BE49-F238E27FC236}">
                <a16:creationId xmlns:a16="http://schemas.microsoft.com/office/drawing/2014/main" id="{F04BE6C3-E157-85C7-536A-CDCAB6D6AF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439E4-D1D8-BD3F-3601-C770F4F17FBE}"/>
              </a:ext>
            </a:extLst>
          </p:cNvPr>
          <p:cNvSpPr txBox="1"/>
          <p:nvPr/>
        </p:nvSpPr>
        <p:spPr>
          <a:xfrm>
            <a:off x="808602" y="6414560"/>
            <a:ext cx="619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Paying Off Student Loans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and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Pre-Deployment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Counselee Checklist Available  </a:t>
            </a:r>
          </a:p>
        </p:txBody>
      </p:sp>
    </p:spTree>
    <p:extLst>
      <p:ext uri="{BB962C8B-B14F-4D97-AF65-F5344CB8AC3E}">
        <p14:creationId xmlns:p14="http://schemas.microsoft.com/office/powerpoint/2010/main" val="177527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1160" y="3119870"/>
            <a:ext cx="748284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Planning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676055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0F8EDEA8-2D9E-93BF-9AA9-407F374801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"/>
                <a:cs typeface=""/>
              </a:rPr>
              <a:t>LIFE Insurance Needs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3C0970-C14A-EFFC-E9FD-A73622C82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52505"/>
              </p:ext>
            </p:extLst>
          </p:nvPr>
        </p:nvGraphicFramePr>
        <p:xfrm>
          <a:off x="1394024" y="1998489"/>
          <a:ext cx="6889769" cy="4057491"/>
        </p:xfrm>
        <a:graphic>
          <a:graphicData uri="http://schemas.openxmlformats.org/drawingml/2006/table">
            <a:tbl>
              <a:tblPr firstRow="1" bandRow="1"/>
              <a:tblGrid>
                <a:gridCol w="5402543">
                  <a:extLst>
                    <a:ext uri="{9D8B030D-6E8A-4147-A177-3AD203B41FA5}">
                      <a16:colId xmlns:a16="http://schemas.microsoft.com/office/drawing/2014/main" val="3819238701"/>
                    </a:ext>
                  </a:extLst>
                </a:gridCol>
                <a:gridCol w="1487226">
                  <a:extLst>
                    <a:ext uri="{9D8B030D-6E8A-4147-A177-3AD203B41FA5}">
                      <a16:colId xmlns:a16="http://schemas.microsoft.com/office/drawing/2014/main" val="2496711472"/>
                    </a:ext>
                  </a:extLst>
                </a:gridCol>
              </a:tblGrid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iabilities (debts and obligations)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095901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ncome (amount X number of years needed)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473603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inal expenses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501177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ducation and other goals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895459"/>
                  </a:ext>
                </a:extLst>
              </a:tr>
              <a:tr h="553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6364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dirty="0">
                        <a:solidFill>
                          <a:srgbClr val="636466"/>
                        </a:solidFill>
                        <a:latin typeface="Helvetica" pitchFamily="2" charset="0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780725"/>
                  </a:ext>
                </a:extLst>
              </a:tr>
              <a:tr h="58571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i="0" kern="1200" dirty="0">
                        <a:solidFill>
                          <a:srgbClr val="636466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78264" marR="78264" marT="43045" marB="43045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>
                    <a:lnL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1691669"/>
                  </a:ext>
                </a:extLst>
              </a:tr>
              <a:tr h="585717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i="0" kern="1200" dirty="0">
                        <a:solidFill>
                          <a:srgbClr val="636466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78264" marR="78264" marT="43045" marB="43045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43363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4DF249-852A-8ACC-EDD2-54B98A565B9E}"/>
              </a:ext>
            </a:extLst>
          </p:cNvPr>
          <p:cNvSpPr txBox="1"/>
          <p:nvPr/>
        </p:nvSpPr>
        <p:spPr>
          <a:xfrm>
            <a:off x="700202" y="4611061"/>
            <a:ext cx="549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0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current coverage and assets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E8B206-31A8-309D-754D-DF578B628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17302"/>
              </p:ext>
            </p:extLst>
          </p:nvPr>
        </p:nvGraphicFramePr>
        <p:xfrm>
          <a:off x="6807691" y="4451861"/>
          <a:ext cx="1833473" cy="44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473">
                  <a:extLst>
                    <a:ext uri="{9D8B030D-6E8A-4147-A177-3AD203B41FA5}">
                      <a16:colId xmlns:a16="http://schemas.microsoft.com/office/drawing/2014/main" val="1293579821"/>
                    </a:ext>
                  </a:extLst>
                </a:gridCol>
              </a:tblGrid>
              <a:tr h="390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0160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4960E621-C1FB-3824-FC05-A5EFC5B0C0AD}"/>
              </a:ext>
            </a:extLst>
          </p:cNvPr>
          <p:cNvSpPr txBox="1">
            <a:spLocks/>
          </p:cNvSpPr>
          <p:nvPr/>
        </p:nvSpPr>
        <p:spPr>
          <a:xfrm>
            <a:off x="2726160" y="5373195"/>
            <a:ext cx="346703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Total Need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D41D46-8C0F-4479-1B97-312E82C96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27249"/>
              </p:ext>
            </p:extLst>
          </p:nvPr>
        </p:nvGraphicFramePr>
        <p:xfrm>
          <a:off x="6742840" y="5331631"/>
          <a:ext cx="1590569" cy="516540"/>
        </p:xfrm>
        <a:graphic>
          <a:graphicData uri="http://schemas.openxmlformats.org/drawingml/2006/table">
            <a:tbl>
              <a:tblPr firstRow="1"/>
              <a:tblGrid>
                <a:gridCol w="1590569">
                  <a:extLst>
                    <a:ext uri="{9D8B030D-6E8A-4147-A177-3AD203B41FA5}">
                      <a16:colId xmlns:a16="http://schemas.microsoft.com/office/drawing/2014/main" val="3189206139"/>
                    </a:ext>
                  </a:extLst>
                </a:gridCol>
              </a:tblGrid>
              <a:tr h="516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rgbClr val="23362A"/>
                      </a:solidFill>
                      <a:prstDash val="solid"/>
                    </a:lnL>
                    <a:lnR w="38100" cmpd="sng">
                      <a:solidFill>
                        <a:srgbClr val="23362A"/>
                      </a:solidFill>
                      <a:prstDash val="solid"/>
                    </a:lnR>
                    <a:lnT w="38100" cmpd="sng">
                      <a:solidFill>
                        <a:srgbClr val="23362A"/>
                      </a:solidFill>
                      <a:prstDash val="solid"/>
                    </a:lnT>
                    <a:lnB w="38100" cmpd="sng">
                      <a:solidFill>
                        <a:srgbClr val="23362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967682"/>
                  </a:ext>
                </a:extLst>
              </a:tr>
            </a:tbl>
          </a:graphicData>
        </a:graphic>
      </p:graphicFrame>
      <p:sp>
        <p:nvSpPr>
          <p:cNvPr id="11" name="AutoShape 100" descr="Lightbulb icon indicating activity.">
            <a:extLst>
              <a:ext uri="{FF2B5EF4-FFF2-40B4-BE49-F238E27FC236}">
                <a16:creationId xmlns:a16="http://schemas.microsoft.com/office/drawing/2014/main" id="{1E7A7E92-696E-70F9-2332-4438A08D06EB}"/>
              </a:ext>
            </a:extLst>
          </p:cNvPr>
          <p:cNvSpPr>
            <a:spLocks/>
          </p:cNvSpPr>
          <p:nvPr/>
        </p:nvSpPr>
        <p:spPr bwMode="auto">
          <a:xfrm>
            <a:off x="473957" y="6281475"/>
            <a:ext cx="334645" cy="339090"/>
          </a:xfrm>
          <a:custGeom>
            <a:avLst/>
            <a:gdLst>
              <a:gd name="T0" fmla="+- 0 3448 3357"/>
              <a:gd name="T1" fmla="*/ T0 w 527"/>
              <a:gd name="T2" fmla="+- 0 -934 -1181"/>
              <a:gd name="T3" fmla="*/ -934 h 534"/>
              <a:gd name="T4" fmla="+- 0 3439 3357"/>
              <a:gd name="T5" fmla="*/ T4 w 527"/>
              <a:gd name="T6" fmla="+- 0 -934 -1181"/>
              <a:gd name="T7" fmla="*/ -934 h 534"/>
              <a:gd name="T8" fmla="+- 0 3357 3357"/>
              <a:gd name="T9" fmla="*/ T8 w 527"/>
              <a:gd name="T10" fmla="+- 0 -919 -1181"/>
              <a:gd name="T11" fmla="*/ -919 h 534"/>
              <a:gd name="T12" fmla="+- 0 3455 3357"/>
              <a:gd name="T13" fmla="*/ T12 w 527"/>
              <a:gd name="T14" fmla="+- 0 -910 -1181"/>
              <a:gd name="T15" fmla="*/ -910 h 534"/>
              <a:gd name="T16" fmla="+- 0 3506 3357"/>
              <a:gd name="T17" fmla="*/ T16 w 527"/>
              <a:gd name="T18" fmla="+- 0 -1055 -1181"/>
              <a:gd name="T19" fmla="*/ -1055 h 534"/>
              <a:gd name="T20" fmla="+- 0 3455 3357"/>
              <a:gd name="T21" fmla="*/ T20 w 527"/>
              <a:gd name="T22" fmla="+- 0 -1106 -1181"/>
              <a:gd name="T23" fmla="*/ -1106 h 534"/>
              <a:gd name="T24" fmla="+- 0 3428 3357"/>
              <a:gd name="T25" fmla="*/ T24 w 527"/>
              <a:gd name="T26" fmla="+- 0 -1087 -1181"/>
              <a:gd name="T27" fmla="*/ -1087 h 534"/>
              <a:gd name="T28" fmla="+- 0 3489 3357"/>
              <a:gd name="T29" fmla="*/ T28 w 527"/>
              <a:gd name="T30" fmla="+- 0 -1031 -1181"/>
              <a:gd name="T31" fmla="*/ -1031 h 534"/>
              <a:gd name="T32" fmla="+- 0 3504 3357"/>
              <a:gd name="T33" fmla="*/ T32 w 527"/>
              <a:gd name="T34" fmla="+- 0 -1036 -1181"/>
              <a:gd name="T35" fmla="*/ -1036 h 534"/>
              <a:gd name="T36" fmla="+- 0 3629 3357"/>
              <a:gd name="T37" fmla="*/ T36 w 527"/>
              <a:gd name="T38" fmla="+- 0 -1181 -1181"/>
              <a:gd name="T39" fmla="*/ -1181 h 534"/>
              <a:gd name="T40" fmla="+- 0 3612 3357"/>
              <a:gd name="T41" fmla="*/ T40 w 527"/>
              <a:gd name="T42" fmla="+- 0 -1084 -1181"/>
              <a:gd name="T43" fmla="*/ -1084 h 534"/>
              <a:gd name="T44" fmla="+- 0 3766 3357"/>
              <a:gd name="T45" fmla="*/ T44 w 527"/>
              <a:gd name="T46" fmla="+- 0 -912 -1181"/>
              <a:gd name="T47" fmla="*/ -912 h 534"/>
              <a:gd name="T48" fmla="+- 0 3735 3357"/>
              <a:gd name="T49" fmla="*/ T48 w 527"/>
              <a:gd name="T50" fmla="+- 0 -1000 -1181"/>
              <a:gd name="T51" fmla="*/ -1000 h 534"/>
              <a:gd name="T52" fmla="+- 0 3696 3357"/>
              <a:gd name="T53" fmla="*/ T52 w 527"/>
              <a:gd name="T54" fmla="+- 0 -826 -1181"/>
              <a:gd name="T55" fmla="*/ -826 h 534"/>
              <a:gd name="T56" fmla="+- 0 3660 3357"/>
              <a:gd name="T57" fmla="*/ T56 w 527"/>
              <a:gd name="T58" fmla="+- 0 -783 -1181"/>
              <a:gd name="T59" fmla="*/ -783 h 534"/>
              <a:gd name="T60" fmla="+- 0 3657 3357"/>
              <a:gd name="T61" fmla="*/ T60 w 527"/>
              <a:gd name="T62" fmla="+- 0 -709 -1181"/>
              <a:gd name="T63" fmla="*/ -709 h 534"/>
              <a:gd name="T64" fmla="+- 0 3640 3357"/>
              <a:gd name="T65" fmla="*/ T64 w 527"/>
              <a:gd name="T66" fmla="+- 0 -683 -1181"/>
              <a:gd name="T67" fmla="*/ -683 h 534"/>
              <a:gd name="T68" fmla="+- 0 3597 3357"/>
              <a:gd name="T69" fmla="*/ T68 w 527"/>
              <a:gd name="T70" fmla="+- 0 -688 -1181"/>
              <a:gd name="T71" fmla="*/ -688 h 534"/>
              <a:gd name="T72" fmla="+- 0 3657 3357"/>
              <a:gd name="T73" fmla="*/ T72 w 527"/>
              <a:gd name="T74" fmla="+- 0 -740 -1181"/>
              <a:gd name="T75" fmla="*/ -740 h 534"/>
              <a:gd name="T76" fmla="+- 0 3660 3357"/>
              <a:gd name="T77" fmla="*/ T76 w 527"/>
              <a:gd name="T78" fmla="+- 0 -783 -1181"/>
              <a:gd name="T79" fmla="*/ -783 h 534"/>
              <a:gd name="T80" fmla="+- 0 3578 3357"/>
              <a:gd name="T81" fmla="*/ T80 w 527"/>
              <a:gd name="T82" fmla="+- 0 -806 -1181"/>
              <a:gd name="T83" fmla="*/ -806 h 534"/>
              <a:gd name="T84" fmla="+- 0 3524 3357"/>
              <a:gd name="T85" fmla="*/ T84 w 527"/>
              <a:gd name="T86" fmla="+- 0 -850 -1181"/>
              <a:gd name="T87" fmla="*/ -850 h 534"/>
              <a:gd name="T88" fmla="+- 0 3514 3357"/>
              <a:gd name="T89" fmla="*/ T88 w 527"/>
              <a:gd name="T90" fmla="+- 0 -954 -1181"/>
              <a:gd name="T91" fmla="*/ -954 h 534"/>
              <a:gd name="T92" fmla="+- 0 3572 3357"/>
              <a:gd name="T93" fmla="*/ T92 w 527"/>
              <a:gd name="T94" fmla="+- 0 -1015 -1181"/>
              <a:gd name="T95" fmla="*/ -1015 h 534"/>
              <a:gd name="T96" fmla="+- 0 3643 3357"/>
              <a:gd name="T97" fmla="*/ T96 w 527"/>
              <a:gd name="T98" fmla="+- 0 -1023 -1181"/>
              <a:gd name="T99" fmla="*/ -1023 h 534"/>
              <a:gd name="T100" fmla="+- 0 3715 3357"/>
              <a:gd name="T101" fmla="*/ T100 w 527"/>
              <a:gd name="T102" fmla="+- 0 -975 -1181"/>
              <a:gd name="T103" fmla="*/ -975 h 534"/>
              <a:gd name="T104" fmla="+- 0 3735 3357"/>
              <a:gd name="T105" fmla="*/ T104 w 527"/>
              <a:gd name="T106" fmla="+- 0 -1000 -1181"/>
              <a:gd name="T107" fmla="*/ -1000 h 534"/>
              <a:gd name="T108" fmla="+- 0 3670 3357"/>
              <a:gd name="T109" fmla="*/ T108 w 527"/>
              <a:gd name="T110" fmla="+- 0 -1048 -1181"/>
              <a:gd name="T111" fmla="*/ -1048 h 534"/>
              <a:gd name="T112" fmla="+- 0 3559 3357"/>
              <a:gd name="T113" fmla="*/ T112 w 527"/>
              <a:gd name="T114" fmla="+- 0 -1043 -1181"/>
              <a:gd name="T115" fmla="*/ -1043 h 534"/>
              <a:gd name="T116" fmla="+- 0 3485 3357"/>
              <a:gd name="T117" fmla="*/ T116 w 527"/>
              <a:gd name="T118" fmla="+- 0 -966 -1181"/>
              <a:gd name="T119" fmla="*/ -966 h 534"/>
              <a:gd name="T120" fmla="+- 0 3480 3357"/>
              <a:gd name="T121" fmla="*/ T120 w 527"/>
              <a:gd name="T122" fmla="+- 0 -874 -1181"/>
              <a:gd name="T123" fmla="*/ -874 h 534"/>
              <a:gd name="T124" fmla="+- 0 3520 3357"/>
              <a:gd name="T125" fmla="*/ T124 w 527"/>
              <a:gd name="T126" fmla="+- 0 -808 -1181"/>
              <a:gd name="T127" fmla="*/ -808 h 534"/>
              <a:gd name="T128" fmla="+- 0 3551 3357"/>
              <a:gd name="T129" fmla="*/ T128 w 527"/>
              <a:gd name="T130" fmla="+- 0 -703 -1181"/>
              <a:gd name="T131" fmla="*/ -703 h 534"/>
              <a:gd name="T132" fmla="+- 0 3581 3357"/>
              <a:gd name="T133" fmla="*/ T132 w 527"/>
              <a:gd name="T134" fmla="+- 0 -660 -1181"/>
              <a:gd name="T135" fmla="*/ -660 h 534"/>
              <a:gd name="T136" fmla="+- 0 3620 3357"/>
              <a:gd name="T137" fmla="*/ T136 w 527"/>
              <a:gd name="T138" fmla="+- 0 -648 -1181"/>
              <a:gd name="T139" fmla="*/ -648 h 534"/>
              <a:gd name="T140" fmla="+- 0 3669 3357"/>
              <a:gd name="T141" fmla="*/ T140 w 527"/>
              <a:gd name="T142" fmla="+- 0 -668 -1181"/>
              <a:gd name="T143" fmla="*/ -668 h 534"/>
              <a:gd name="T144" fmla="+- 0 3690 3357"/>
              <a:gd name="T145" fmla="*/ T144 w 527"/>
              <a:gd name="T146" fmla="+- 0 -709 -1181"/>
              <a:gd name="T147" fmla="*/ -709 h 534"/>
              <a:gd name="T148" fmla="+- 0 3691 3357"/>
              <a:gd name="T149" fmla="*/ T148 w 527"/>
              <a:gd name="T150" fmla="+- 0 -783 -1181"/>
              <a:gd name="T151" fmla="*/ -783 h 534"/>
              <a:gd name="T152" fmla="+- 0 3760 3357"/>
              <a:gd name="T153" fmla="*/ T152 w 527"/>
              <a:gd name="T154" fmla="+- 0 -874 -1181"/>
              <a:gd name="T155" fmla="*/ -874 h 534"/>
              <a:gd name="T156" fmla="+- 0 3799 3357"/>
              <a:gd name="T157" fmla="*/ T156 w 527"/>
              <a:gd name="T158" fmla="+- 0 -1112 -1181"/>
              <a:gd name="T159" fmla="*/ -1112 h 534"/>
              <a:gd name="T160" fmla="+- 0 3734 3357"/>
              <a:gd name="T161" fmla="*/ T160 w 527"/>
              <a:gd name="T162" fmla="+- 0 -1054 -1181"/>
              <a:gd name="T163" fmla="*/ -1054 h 534"/>
              <a:gd name="T164" fmla="+- 0 3737 3357"/>
              <a:gd name="T165" fmla="*/ T164 w 527"/>
              <a:gd name="T166" fmla="+- 0 -1036 -1181"/>
              <a:gd name="T167" fmla="*/ -1036 h 534"/>
              <a:gd name="T168" fmla="+- 0 3752 3357"/>
              <a:gd name="T169" fmla="*/ T168 w 527"/>
              <a:gd name="T170" fmla="+- 0 -1031 -1181"/>
              <a:gd name="T171" fmla="*/ -1031 h 534"/>
              <a:gd name="T172" fmla="+- 0 3807 3357"/>
              <a:gd name="T173" fmla="*/ T172 w 527"/>
              <a:gd name="T174" fmla="+- 0 -1083 -1181"/>
              <a:gd name="T175" fmla="*/ -1083 h 534"/>
              <a:gd name="T176" fmla="+- 0 3876 3357"/>
              <a:gd name="T177" fmla="*/ T176 w 527"/>
              <a:gd name="T178" fmla="+- 0 -934 -1181"/>
              <a:gd name="T179" fmla="*/ -934 h 534"/>
              <a:gd name="T180" fmla="+- 0 3883 3357"/>
              <a:gd name="T181" fmla="*/ T180 w 527"/>
              <a:gd name="T182" fmla="+- 0 -928 -1181"/>
              <a:gd name="T183" fmla="*/ -928 h 534"/>
              <a:gd name="T184" fmla="+- 0 3792 3357"/>
              <a:gd name="T185" fmla="*/ T184 w 527"/>
              <a:gd name="T186" fmla="+- 0 -933 -1181"/>
              <a:gd name="T187" fmla="*/ -933 h 534"/>
              <a:gd name="T188" fmla="+- 0 3793 3357"/>
              <a:gd name="T189" fmla="*/ T188 w 527"/>
              <a:gd name="T190" fmla="+- 0 -903 -1181"/>
              <a:gd name="T191" fmla="*/ -903 h 5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527" h="534">
                <a:moveTo>
                  <a:pt x="91" y="247"/>
                </a:moveTo>
                <a:lnTo>
                  <a:pt x="90" y="247"/>
                </a:lnTo>
                <a:lnTo>
                  <a:pt x="82" y="247"/>
                </a:lnTo>
                <a:lnTo>
                  <a:pt x="91" y="247"/>
                </a:lnTo>
                <a:moveTo>
                  <a:pt x="98" y="262"/>
                </a:moveTo>
                <a:lnTo>
                  <a:pt x="97" y="253"/>
                </a:lnTo>
                <a:lnTo>
                  <a:pt x="91" y="247"/>
                </a:lnTo>
                <a:lnTo>
                  <a:pt x="82" y="247"/>
                </a:lnTo>
                <a:lnTo>
                  <a:pt x="15" y="247"/>
                </a:lnTo>
                <a:lnTo>
                  <a:pt x="6" y="248"/>
                </a:lnTo>
                <a:lnTo>
                  <a:pt x="0" y="255"/>
                </a:lnTo>
                <a:lnTo>
                  <a:pt x="0" y="262"/>
                </a:lnTo>
                <a:lnTo>
                  <a:pt x="1" y="271"/>
                </a:lnTo>
                <a:lnTo>
                  <a:pt x="7" y="278"/>
                </a:lnTo>
                <a:lnTo>
                  <a:pt x="91" y="278"/>
                </a:lnTo>
                <a:lnTo>
                  <a:pt x="98" y="271"/>
                </a:lnTo>
                <a:lnTo>
                  <a:pt x="98" y="262"/>
                </a:lnTo>
                <a:moveTo>
                  <a:pt x="151" y="138"/>
                </a:moveTo>
                <a:lnTo>
                  <a:pt x="151" y="130"/>
                </a:lnTo>
                <a:lnTo>
                  <a:pt x="149" y="126"/>
                </a:lnTo>
                <a:lnTo>
                  <a:pt x="147" y="123"/>
                </a:lnTo>
                <a:lnTo>
                  <a:pt x="99" y="77"/>
                </a:lnTo>
                <a:lnTo>
                  <a:pt x="99" y="76"/>
                </a:lnTo>
                <a:lnTo>
                  <a:pt x="98" y="75"/>
                </a:lnTo>
                <a:lnTo>
                  <a:pt x="90" y="69"/>
                </a:lnTo>
                <a:lnTo>
                  <a:pt x="80" y="70"/>
                </a:lnTo>
                <a:lnTo>
                  <a:pt x="70" y="84"/>
                </a:lnTo>
                <a:lnTo>
                  <a:pt x="71" y="94"/>
                </a:lnTo>
                <a:lnTo>
                  <a:pt x="78" y="99"/>
                </a:lnTo>
                <a:lnTo>
                  <a:pt x="125" y="145"/>
                </a:lnTo>
                <a:lnTo>
                  <a:pt x="128" y="148"/>
                </a:lnTo>
                <a:lnTo>
                  <a:pt x="132" y="150"/>
                </a:lnTo>
                <a:lnTo>
                  <a:pt x="136" y="150"/>
                </a:lnTo>
                <a:lnTo>
                  <a:pt x="140" y="150"/>
                </a:lnTo>
                <a:lnTo>
                  <a:pt x="144" y="148"/>
                </a:lnTo>
                <a:lnTo>
                  <a:pt x="147" y="145"/>
                </a:lnTo>
                <a:lnTo>
                  <a:pt x="150" y="141"/>
                </a:lnTo>
                <a:lnTo>
                  <a:pt x="151" y="138"/>
                </a:lnTo>
                <a:moveTo>
                  <a:pt x="279" y="7"/>
                </a:moveTo>
                <a:lnTo>
                  <a:pt x="272" y="0"/>
                </a:lnTo>
                <a:lnTo>
                  <a:pt x="255" y="0"/>
                </a:lnTo>
                <a:lnTo>
                  <a:pt x="248" y="7"/>
                </a:lnTo>
                <a:lnTo>
                  <a:pt x="248" y="90"/>
                </a:lnTo>
                <a:lnTo>
                  <a:pt x="255" y="97"/>
                </a:lnTo>
                <a:lnTo>
                  <a:pt x="272" y="97"/>
                </a:lnTo>
                <a:lnTo>
                  <a:pt x="279" y="90"/>
                </a:lnTo>
                <a:lnTo>
                  <a:pt x="279" y="7"/>
                </a:lnTo>
                <a:moveTo>
                  <a:pt x="409" y="269"/>
                </a:moveTo>
                <a:lnTo>
                  <a:pt x="406" y="239"/>
                </a:lnTo>
                <a:lnTo>
                  <a:pt x="396" y="211"/>
                </a:lnTo>
                <a:lnTo>
                  <a:pt x="382" y="186"/>
                </a:lnTo>
                <a:lnTo>
                  <a:pt x="378" y="181"/>
                </a:lnTo>
                <a:lnTo>
                  <a:pt x="378" y="269"/>
                </a:lnTo>
                <a:lnTo>
                  <a:pt x="373" y="301"/>
                </a:lnTo>
                <a:lnTo>
                  <a:pt x="360" y="331"/>
                </a:lnTo>
                <a:lnTo>
                  <a:pt x="339" y="355"/>
                </a:lnTo>
                <a:lnTo>
                  <a:pt x="311" y="373"/>
                </a:lnTo>
                <a:lnTo>
                  <a:pt x="306" y="376"/>
                </a:lnTo>
                <a:lnTo>
                  <a:pt x="303" y="381"/>
                </a:lnTo>
                <a:lnTo>
                  <a:pt x="303" y="398"/>
                </a:lnTo>
                <a:lnTo>
                  <a:pt x="303" y="429"/>
                </a:lnTo>
                <a:lnTo>
                  <a:pt x="303" y="441"/>
                </a:lnTo>
                <a:lnTo>
                  <a:pt x="300" y="441"/>
                </a:lnTo>
                <a:lnTo>
                  <a:pt x="300" y="472"/>
                </a:lnTo>
                <a:lnTo>
                  <a:pt x="298" y="479"/>
                </a:lnTo>
                <a:lnTo>
                  <a:pt x="295" y="486"/>
                </a:lnTo>
                <a:lnTo>
                  <a:pt x="290" y="491"/>
                </a:lnTo>
                <a:lnTo>
                  <a:pt x="283" y="498"/>
                </a:lnTo>
                <a:lnTo>
                  <a:pt x="274" y="503"/>
                </a:lnTo>
                <a:lnTo>
                  <a:pt x="263" y="503"/>
                </a:lnTo>
                <a:lnTo>
                  <a:pt x="251" y="500"/>
                </a:lnTo>
                <a:lnTo>
                  <a:pt x="240" y="493"/>
                </a:lnTo>
                <a:lnTo>
                  <a:pt x="231" y="484"/>
                </a:lnTo>
                <a:lnTo>
                  <a:pt x="226" y="472"/>
                </a:lnTo>
                <a:lnTo>
                  <a:pt x="300" y="472"/>
                </a:lnTo>
                <a:lnTo>
                  <a:pt x="300" y="441"/>
                </a:lnTo>
                <a:lnTo>
                  <a:pt x="224" y="441"/>
                </a:lnTo>
                <a:lnTo>
                  <a:pt x="224" y="429"/>
                </a:lnTo>
                <a:lnTo>
                  <a:pt x="303" y="429"/>
                </a:lnTo>
                <a:lnTo>
                  <a:pt x="303" y="398"/>
                </a:lnTo>
                <a:lnTo>
                  <a:pt x="224" y="398"/>
                </a:lnTo>
                <a:lnTo>
                  <a:pt x="224" y="386"/>
                </a:lnTo>
                <a:lnTo>
                  <a:pt x="224" y="381"/>
                </a:lnTo>
                <a:lnTo>
                  <a:pt x="221" y="375"/>
                </a:lnTo>
                <a:lnTo>
                  <a:pt x="216" y="372"/>
                </a:lnTo>
                <a:lnTo>
                  <a:pt x="188" y="355"/>
                </a:lnTo>
                <a:lnTo>
                  <a:pt x="167" y="331"/>
                </a:lnTo>
                <a:lnTo>
                  <a:pt x="153" y="301"/>
                </a:lnTo>
                <a:lnTo>
                  <a:pt x="149" y="269"/>
                </a:lnTo>
                <a:lnTo>
                  <a:pt x="151" y="247"/>
                </a:lnTo>
                <a:lnTo>
                  <a:pt x="157" y="227"/>
                </a:lnTo>
                <a:lnTo>
                  <a:pt x="167" y="208"/>
                </a:lnTo>
                <a:lnTo>
                  <a:pt x="180" y="191"/>
                </a:lnTo>
                <a:lnTo>
                  <a:pt x="196" y="177"/>
                </a:lnTo>
                <a:lnTo>
                  <a:pt x="215" y="166"/>
                </a:lnTo>
                <a:lnTo>
                  <a:pt x="235" y="159"/>
                </a:lnTo>
                <a:lnTo>
                  <a:pt x="256" y="155"/>
                </a:lnTo>
                <a:lnTo>
                  <a:pt x="263" y="155"/>
                </a:lnTo>
                <a:lnTo>
                  <a:pt x="286" y="158"/>
                </a:lnTo>
                <a:lnTo>
                  <a:pt x="307" y="164"/>
                </a:lnTo>
                <a:lnTo>
                  <a:pt x="326" y="174"/>
                </a:lnTo>
                <a:lnTo>
                  <a:pt x="344" y="189"/>
                </a:lnTo>
                <a:lnTo>
                  <a:pt x="358" y="206"/>
                </a:lnTo>
                <a:lnTo>
                  <a:pt x="369" y="225"/>
                </a:lnTo>
                <a:lnTo>
                  <a:pt x="376" y="246"/>
                </a:lnTo>
                <a:lnTo>
                  <a:pt x="378" y="269"/>
                </a:lnTo>
                <a:lnTo>
                  <a:pt x="378" y="181"/>
                </a:lnTo>
                <a:lnTo>
                  <a:pt x="363" y="163"/>
                </a:lnTo>
                <a:lnTo>
                  <a:pt x="352" y="155"/>
                </a:lnTo>
                <a:lnTo>
                  <a:pt x="339" y="145"/>
                </a:lnTo>
                <a:lnTo>
                  <a:pt x="313" y="133"/>
                </a:lnTo>
                <a:lnTo>
                  <a:pt x="284" y="126"/>
                </a:lnTo>
                <a:lnTo>
                  <a:pt x="255" y="124"/>
                </a:lnTo>
                <a:lnTo>
                  <a:pt x="228" y="129"/>
                </a:lnTo>
                <a:lnTo>
                  <a:pt x="202" y="138"/>
                </a:lnTo>
                <a:lnTo>
                  <a:pt x="179" y="151"/>
                </a:lnTo>
                <a:lnTo>
                  <a:pt x="158" y="169"/>
                </a:lnTo>
                <a:lnTo>
                  <a:pt x="141" y="191"/>
                </a:lnTo>
                <a:lnTo>
                  <a:pt x="128" y="215"/>
                </a:lnTo>
                <a:lnTo>
                  <a:pt x="121" y="241"/>
                </a:lnTo>
                <a:lnTo>
                  <a:pt x="118" y="268"/>
                </a:lnTo>
                <a:lnTo>
                  <a:pt x="119" y="288"/>
                </a:lnTo>
                <a:lnTo>
                  <a:pt x="123" y="307"/>
                </a:lnTo>
                <a:lnTo>
                  <a:pt x="130" y="326"/>
                </a:lnTo>
                <a:lnTo>
                  <a:pt x="139" y="344"/>
                </a:lnTo>
                <a:lnTo>
                  <a:pt x="150" y="359"/>
                </a:lnTo>
                <a:lnTo>
                  <a:pt x="163" y="373"/>
                </a:lnTo>
                <a:lnTo>
                  <a:pt x="177" y="386"/>
                </a:lnTo>
                <a:lnTo>
                  <a:pt x="193" y="396"/>
                </a:lnTo>
                <a:lnTo>
                  <a:pt x="193" y="464"/>
                </a:lnTo>
                <a:lnTo>
                  <a:pt x="194" y="478"/>
                </a:lnTo>
                <a:lnTo>
                  <a:pt x="198" y="491"/>
                </a:lnTo>
                <a:lnTo>
                  <a:pt x="205" y="502"/>
                </a:lnTo>
                <a:lnTo>
                  <a:pt x="214" y="513"/>
                </a:lnTo>
                <a:lnTo>
                  <a:pt x="224" y="521"/>
                </a:lnTo>
                <a:lnTo>
                  <a:pt x="236" y="528"/>
                </a:lnTo>
                <a:lnTo>
                  <a:pt x="249" y="532"/>
                </a:lnTo>
                <a:lnTo>
                  <a:pt x="262" y="533"/>
                </a:lnTo>
                <a:lnTo>
                  <a:pt x="263" y="533"/>
                </a:lnTo>
                <a:lnTo>
                  <a:pt x="276" y="532"/>
                </a:lnTo>
                <a:lnTo>
                  <a:pt x="289" y="528"/>
                </a:lnTo>
                <a:lnTo>
                  <a:pt x="301" y="521"/>
                </a:lnTo>
                <a:lnTo>
                  <a:pt x="312" y="513"/>
                </a:lnTo>
                <a:lnTo>
                  <a:pt x="321" y="503"/>
                </a:lnTo>
                <a:lnTo>
                  <a:pt x="328" y="491"/>
                </a:lnTo>
                <a:lnTo>
                  <a:pt x="332" y="478"/>
                </a:lnTo>
                <a:lnTo>
                  <a:pt x="333" y="472"/>
                </a:lnTo>
                <a:lnTo>
                  <a:pt x="334" y="464"/>
                </a:lnTo>
                <a:lnTo>
                  <a:pt x="334" y="441"/>
                </a:lnTo>
                <a:lnTo>
                  <a:pt x="334" y="429"/>
                </a:lnTo>
                <a:lnTo>
                  <a:pt x="334" y="398"/>
                </a:lnTo>
                <a:lnTo>
                  <a:pt x="334" y="396"/>
                </a:lnTo>
                <a:lnTo>
                  <a:pt x="365" y="373"/>
                </a:lnTo>
                <a:lnTo>
                  <a:pt x="388" y="342"/>
                </a:lnTo>
                <a:lnTo>
                  <a:pt x="403" y="307"/>
                </a:lnTo>
                <a:lnTo>
                  <a:pt x="409" y="269"/>
                </a:lnTo>
                <a:moveTo>
                  <a:pt x="457" y="89"/>
                </a:moveTo>
                <a:lnTo>
                  <a:pt x="456" y="79"/>
                </a:lnTo>
                <a:lnTo>
                  <a:pt x="442" y="69"/>
                </a:lnTo>
                <a:lnTo>
                  <a:pt x="433" y="70"/>
                </a:lnTo>
                <a:lnTo>
                  <a:pt x="427" y="77"/>
                </a:lnTo>
                <a:lnTo>
                  <a:pt x="379" y="124"/>
                </a:lnTo>
                <a:lnTo>
                  <a:pt x="377" y="127"/>
                </a:lnTo>
                <a:lnTo>
                  <a:pt x="375" y="131"/>
                </a:lnTo>
                <a:lnTo>
                  <a:pt x="376" y="139"/>
                </a:lnTo>
                <a:lnTo>
                  <a:pt x="377" y="143"/>
                </a:lnTo>
                <a:lnTo>
                  <a:pt x="380" y="145"/>
                </a:lnTo>
                <a:lnTo>
                  <a:pt x="383" y="148"/>
                </a:lnTo>
                <a:lnTo>
                  <a:pt x="387" y="150"/>
                </a:lnTo>
                <a:lnTo>
                  <a:pt x="391" y="150"/>
                </a:lnTo>
                <a:lnTo>
                  <a:pt x="395" y="150"/>
                </a:lnTo>
                <a:lnTo>
                  <a:pt x="399" y="148"/>
                </a:lnTo>
                <a:lnTo>
                  <a:pt x="402" y="145"/>
                </a:lnTo>
                <a:lnTo>
                  <a:pt x="449" y="99"/>
                </a:lnTo>
                <a:lnTo>
                  <a:pt x="450" y="98"/>
                </a:lnTo>
                <a:lnTo>
                  <a:pt x="451" y="97"/>
                </a:lnTo>
                <a:lnTo>
                  <a:pt x="457" y="89"/>
                </a:lnTo>
                <a:moveTo>
                  <a:pt x="519" y="247"/>
                </a:moveTo>
                <a:lnTo>
                  <a:pt x="519" y="247"/>
                </a:lnTo>
                <a:lnTo>
                  <a:pt x="511" y="247"/>
                </a:lnTo>
                <a:lnTo>
                  <a:pt x="519" y="247"/>
                </a:lnTo>
                <a:moveTo>
                  <a:pt x="526" y="261"/>
                </a:moveTo>
                <a:lnTo>
                  <a:pt x="526" y="253"/>
                </a:lnTo>
                <a:lnTo>
                  <a:pt x="519" y="247"/>
                </a:lnTo>
                <a:lnTo>
                  <a:pt x="511" y="247"/>
                </a:lnTo>
                <a:lnTo>
                  <a:pt x="443" y="247"/>
                </a:lnTo>
                <a:lnTo>
                  <a:pt x="435" y="248"/>
                </a:lnTo>
                <a:lnTo>
                  <a:pt x="429" y="255"/>
                </a:lnTo>
                <a:lnTo>
                  <a:pt x="429" y="261"/>
                </a:lnTo>
                <a:lnTo>
                  <a:pt x="429" y="271"/>
                </a:lnTo>
                <a:lnTo>
                  <a:pt x="436" y="278"/>
                </a:lnTo>
                <a:lnTo>
                  <a:pt x="519" y="278"/>
                </a:lnTo>
                <a:lnTo>
                  <a:pt x="526" y="271"/>
                </a:lnTo>
                <a:lnTo>
                  <a:pt x="526" y="261"/>
                </a:lnTo>
              </a:path>
            </a:pathLst>
          </a:custGeom>
          <a:solidFill>
            <a:srgbClr val="004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004071"/>
              </a:solidFill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08695102-EA51-A153-3D88-1CF801F5BD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2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B688B2-0957-E3C4-7CB6-050449537771}"/>
              </a:ext>
            </a:extLst>
          </p:cNvPr>
          <p:cNvSpPr txBox="1"/>
          <p:nvPr/>
        </p:nvSpPr>
        <p:spPr>
          <a:xfrm>
            <a:off x="1232672" y="6414560"/>
            <a:ext cx="619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Pre-Deployment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216244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91CD17-5239-EA0E-0557-0C910E9C13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ECE0F62-9F19-F62D-B05F-D06D14E4FFC3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954715" cy="33545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Basic Finance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Consumer Protections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Major Purchases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Planning for the Future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Compensation, Benefits, and Entitlements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Saving and Investing</a:t>
            </a: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87E90EA9-125F-271C-7928-20823291EC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6F69D9-6BD4-8BC2-F518-7EE379C29874}"/>
              </a:ext>
            </a:extLst>
          </p:cNvPr>
          <p:cNvSpPr txBox="1"/>
          <p:nvPr/>
        </p:nvSpPr>
        <p:spPr>
          <a:xfrm>
            <a:off x="808602" y="6414560"/>
            <a:ext cx="321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Pre-Deployment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350189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3FC3EAC-4D5D-A5CB-F413-7FBB6B0A11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Insurance Overview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C528CC4-43F2-1EBA-0CF0-E49C77EAF854}"/>
              </a:ext>
            </a:extLst>
          </p:cNvPr>
          <p:cNvSpPr txBox="1">
            <a:spLocks/>
          </p:cNvSpPr>
          <p:nvPr/>
        </p:nvSpPr>
        <p:spPr>
          <a:xfrm>
            <a:off x="1084530" y="1577641"/>
            <a:ext cx="6639802" cy="2691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Life Insurance</a:t>
            </a:r>
            <a:endParaRPr lang="en-US" sz="250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SGLI </a:t>
            </a:r>
          </a:p>
          <a:p>
            <a:pPr marL="694944" lvl="1" indent="-2286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Private Policy (Term / Permanent)</a:t>
            </a:r>
          </a:p>
          <a:p>
            <a:pPr marL="694944" lvl="1" indent="-2286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lvl="1" indent="-2286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Beneficiaries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37744" indent="-2286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Auto, Homeowners, Renters, Dental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lvl="1" indent="-2286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60" dirty="0">
                <a:solidFill>
                  <a:srgbClr val="004071"/>
                </a:solidFill>
                <a:latin typeface="Arial"/>
                <a:cs typeface="Arial"/>
              </a:rPr>
              <a:t>Review and update your current insurance policies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3" name="Picture 2" descr="Graphic depicting an insurance umbrella that covers health, life, disability, homeowners or renters, and auto.">
            <a:extLst>
              <a:ext uri="{FF2B5EF4-FFF2-40B4-BE49-F238E27FC236}">
                <a16:creationId xmlns:a16="http://schemas.microsoft.com/office/drawing/2014/main" id="{1D2B3003-6AD0-2DC7-0446-2C6885B89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631" y="4156115"/>
            <a:ext cx="3096738" cy="25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87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C1C5E70-5C75-6A4D-F65D-2B0E7B8F3E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Estate Planning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6A4E437-BD0E-C350-910E-D5A79AAF04BD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734446" cy="4712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Safeguard information and documents while deployed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Review and update important documents</a:t>
            </a:r>
            <a:endParaRPr lang="en-US"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Will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Power of Attorney (POA)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Living will or medical directive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PG 2 update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Religious preference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Beneficiary designations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Guardian for dependents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Trust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Funeral arrangements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Additional assistance</a:t>
            </a: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55207F25-641D-B291-CAEC-6AFFA0F1E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5851D8-E9F6-D0B8-B4F3-85F87FED2F3C}"/>
              </a:ext>
            </a:extLst>
          </p:cNvPr>
          <p:cNvSpPr txBox="1"/>
          <p:nvPr/>
        </p:nvSpPr>
        <p:spPr>
          <a:xfrm>
            <a:off x="808602" y="6414560"/>
            <a:ext cx="619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Estate Planning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 </a:t>
            </a:r>
          </a:p>
        </p:txBody>
      </p:sp>
    </p:spTree>
    <p:extLst>
      <p:ext uri="{BB962C8B-B14F-4D97-AF65-F5344CB8AC3E}">
        <p14:creationId xmlns:p14="http://schemas.microsoft.com/office/powerpoint/2010/main" val="95072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4525-6F2F-4DA8-F497-6F68FC8BE4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26781" y="2810740"/>
            <a:ext cx="7517219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Compensation, Benefits, </a:t>
            </a: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and Entitlements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649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CABC7E2-FD62-F9F7-760A-E68A79A31A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Special Pay and Entitlements</a:t>
            </a:r>
          </a:p>
        </p:txBody>
      </p:sp>
      <p:grpSp>
        <p:nvGrpSpPr>
          <p:cNvPr id="3" name="Group 2" descr="Special Pays table.">
            <a:extLst>
              <a:ext uri="{FF2B5EF4-FFF2-40B4-BE49-F238E27FC236}">
                <a16:creationId xmlns:a16="http://schemas.microsoft.com/office/drawing/2014/main" id="{38CDDAE3-6504-3702-1D56-3CB75779B1A0}"/>
              </a:ext>
            </a:extLst>
          </p:cNvPr>
          <p:cNvGrpSpPr/>
          <p:nvPr/>
        </p:nvGrpSpPr>
        <p:grpSpPr>
          <a:xfrm>
            <a:off x="1525210" y="1675209"/>
            <a:ext cx="7362269" cy="4404836"/>
            <a:chOff x="1525210" y="1675209"/>
            <a:chExt cx="7362269" cy="44048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646A925-DFB8-4E7E-AEFE-739A8E6164A7}"/>
                </a:ext>
              </a:extLst>
            </p:cNvPr>
            <p:cNvGrpSpPr/>
            <p:nvPr/>
          </p:nvGrpSpPr>
          <p:grpSpPr>
            <a:xfrm>
              <a:off x="1525210" y="1689448"/>
              <a:ext cx="7349702" cy="4390597"/>
              <a:chOff x="873161" y="1689448"/>
              <a:chExt cx="7808566" cy="439059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4B7C858-62C4-B812-F59F-3EDA2BFE5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161" y="1689448"/>
                <a:ext cx="7808565" cy="4268303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7F3D63-9A46-7E45-D630-288AA28DE7F4}"/>
                  </a:ext>
                </a:extLst>
              </p:cNvPr>
              <p:cNvSpPr txBox="1"/>
              <p:nvPr/>
            </p:nvSpPr>
            <p:spPr>
              <a:xfrm>
                <a:off x="896015" y="2274557"/>
                <a:ext cx="498348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Hostile Fire Pay / Imminent Danger Pay (HFP/IDP)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734BAF-F084-903C-20E6-A80E96AA7A81}"/>
                  </a:ext>
                </a:extLst>
              </p:cNvPr>
              <p:cNvSpPr txBox="1"/>
              <p:nvPr/>
            </p:nvSpPr>
            <p:spPr>
              <a:xfrm>
                <a:off x="5985933" y="2422728"/>
                <a:ext cx="269579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$225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302647-9E33-E839-F6ED-E2FD76283B61}"/>
                  </a:ext>
                </a:extLst>
              </p:cNvPr>
              <p:cNvSpPr txBox="1"/>
              <p:nvPr/>
            </p:nvSpPr>
            <p:spPr>
              <a:xfrm>
                <a:off x="893923" y="3135786"/>
                <a:ext cx="457610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Family Separation Allowance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ADD96E-4B1C-EA85-6237-2BBD0E7E9A3D}"/>
                  </a:ext>
                </a:extLst>
              </p:cNvPr>
              <p:cNvSpPr txBox="1"/>
              <p:nvPr/>
            </p:nvSpPr>
            <p:spPr>
              <a:xfrm>
                <a:off x="893924" y="3890296"/>
                <a:ext cx="457610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Hardship Duty Pay (HDP)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3F60B4-5242-E7F9-7C79-03DDAE1CA6BC}"/>
                  </a:ext>
                </a:extLst>
              </p:cNvPr>
              <p:cNvSpPr txBox="1"/>
              <p:nvPr/>
            </p:nvSpPr>
            <p:spPr>
              <a:xfrm>
                <a:off x="895829" y="4650960"/>
                <a:ext cx="457610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Per Diem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CE351E-3265-9479-7339-EE0DCA54F4CB}"/>
                  </a:ext>
                </a:extLst>
              </p:cNvPr>
              <p:cNvSpPr txBox="1"/>
              <p:nvPr/>
            </p:nvSpPr>
            <p:spPr>
              <a:xfrm>
                <a:off x="895830" y="5381291"/>
                <a:ext cx="492254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Combat Zone Tax Exclusion (CZTE)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2EAFA6-F860-878A-CFB5-61798C5A4BC1}"/>
                  </a:ext>
                </a:extLst>
              </p:cNvPr>
              <p:cNvSpPr txBox="1"/>
              <p:nvPr/>
            </p:nvSpPr>
            <p:spPr>
              <a:xfrm>
                <a:off x="5985933" y="3154046"/>
                <a:ext cx="26957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$250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301456-BBA5-8714-8B9C-72FE04FEA28C}"/>
                  </a:ext>
                </a:extLst>
              </p:cNvPr>
              <p:cNvSpPr txBox="1"/>
              <p:nvPr/>
            </p:nvSpPr>
            <p:spPr>
              <a:xfrm>
                <a:off x="5985933" y="3918550"/>
                <a:ext cx="26957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$50 – $150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B677D5-B634-6EDC-7B9C-20F11B840DA4}"/>
                  </a:ext>
                </a:extLst>
              </p:cNvPr>
              <p:cNvSpPr txBox="1"/>
              <p:nvPr/>
            </p:nvSpPr>
            <p:spPr>
              <a:xfrm>
                <a:off x="5985933" y="4650960"/>
                <a:ext cx="269579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Variable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BE33F2-5E08-6206-2225-3FD937DC0807}"/>
                  </a:ext>
                </a:extLst>
              </p:cNvPr>
              <p:cNvSpPr txBox="1"/>
              <p:nvPr/>
            </p:nvSpPr>
            <p:spPr>
              <a:xfrm>
                <a:off x="5985933" y="5402937"/>
                <a:ext cx="269579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Up to $8,586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2BD363-C6C6-8FEE-9387-D33F14CB1BDF}"/>
                </a:ext>
              </a:extLst>
            </p:cNvPr>
            <p:cNvSpPr txBox="1"/>
            <p:nvPr/>
          </p:nvSpPr>
          <p:spPr>
            <a:xfrm>
              <a:off x="2429660" y="1675209"/>
              <a:ext cx="253737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kern="1200" cap="none" spc="0" normalizeH="0" baseline="0" noProof="0" dirty="0">
                  <a:ln>
                    <a:noFill/>
                  </a:ln>
                  <a:solidFill>
                    <a:srgbClr val="EDB21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Special Pays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43908E-6CCC-07E5-18AB-A58DAA460ABE}"/>
                </a:ext>
              </a:extLst>
            </p:cNvPr>
            <p:cNvSpPr txBox="1"/>
            <p:nvPr/>
          </p:nvSpPr>
          <p:spPr>
            <a:xfrm>
              <a:off x="6350101" y="1707049"/>
              <a:ext cx="253737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kern="1200" cap="none" spc="0" normalizeH="0" baseline="0" noProof="0" dirty="0">
                  <a:ln>
                    <a:noFill/>
                  </a:ln>
                  <a:solidFill>
                    <a:srgbClr val="EDB21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Monthly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901F1CA-51B2-DBAF-81FB-6D7AB8F8D199}"/>
              </a:ext>
            </a:extLst>
          </p:cNvPr>
          <p:cNvSpPr txBox="1"/>
          <p:nvPr/>
        </p:nvSpPr>
        <p:spPr>
          <a:xfrm>
            <a:off x="837433" y="6496816"/>
            <a:ext cx="9122222" cy="22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Source: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militarypay.defense.gov/Pay/Special-and-Incentive-Pays/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militarypay.defense.gov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/Pay/Tax-Information/CZTE/</a:t>
            </a:r>
          </a:p>
        </p:txBody>
      </p:sp>
    </p:spTree>
    <p:extLst>
      <p:ext uri="{BB962C8B-B14F-4D97-AF65-F5344CB8AC3E}">
        <p14:creationId xmlns:p14="http://schemas.microsoft.com/office/powerpoint/2010/main" val="1931229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9ED82EA-956B-A180-FC13-3EB6426C05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TRICARE Overview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3129855-263C-F99D-1651-3DAEFC0AEE04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6398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spc="-60" dirty="0">
                <a:solidFill>
                  <a:srgbClr val="004071"/>
                </a:solidFill>
                <a:latin typeface="Arial"/>
                <a:cs typeface="Arial"/>
              </a:rPr>
              <a:t>Understand options and benefits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spc="-60" dirty="0">
                <a:solidFill>
                  <a:srgbClr val="004071"/>
                </a:solidFill>
                <a:latin typeface="Arial"/>
                <a:cs typeface="Arial"/>
              </a:rPr>
              <a:t>DEERS enrollment requirement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spc="-60" dirty="0">
                <a:solidFill>
                  <a:srgbClr val="004071"/>
                </a:solidFill>
                <a:latin typeface="Arial"/>
                <a:cs typeface="Arial"/>
              </a:rPr>
              <a:t>Reserve member considerations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Eligible for Reserve Select coverage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If on Title 10 Orders, will receive active duty TRICARE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Keep or pause civilian employer coverage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 descr="Paper with hand icon indicating additional resource.">
            <a:extLst>
              <a:ext uri="{FF2B5EF4-FFF2-40B4-BE49-F238E27FC236}">
                <a16:creationId xmlns:a16="http://schemas.microsoft.com/office/drawing/2014/main" id="{B683EE1C-F1AA-ACCF-F02C-A032A2E2CB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D27D52-086C-7BA6-60AE-F22926C213FF}"/>
              </a:ext>
            </a:extLst>
          </p:cNvPr>
          <p:cNvSpPr txBox="1"/>
          <p:nvPr/>
        </p:nvSpPr>
        <p:spPr>
          <a:xfrm>
            <a:off x="808602" y="6414560"/>
            <a:ext cx="619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TRICARE Overview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4100763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15551D3-9335-BF11-D38C-0F917FFF41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Survivor Benefits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BD426EE-D85A-3A97-89EB-02B6B0CB3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639803" cy="4717543"/>
          </a:xfrm>
        </p:spPr>
        <p:txBody>
          <a:bodyPr>
            <a:normAutofit/>
          </a:bodyPr>
          <a:lstStyle/>
          <a:p>
            <a:pPr marL="127017" marR="5080" lvl="0" indent="0">
              <a:spcBef>
                <a:spcPts val="500"/>
              </a:spcBef>
              <a:buNone/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Death Gratuity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 death gratuity is a lump-sum payment of $100,000 to beneficiaries designated by the Service member.</a:t>
            </a:r>
          </a:p>
          <a:p>
            <a:pPr marL="127017" marR="5080" lvl="0" indent="0">
              <a:spcBef>
                <a:spcPts val="500"/>
              </a:spcBef>
              <a:buNone/>
              <a:tabLst>
                <a:tab pos="697865" algn="l"/>
                <a:tab pos="698500" algn="l"/>
              </a:tabLst>
            </a:pP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Survivor Benefit Plan (SBP)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Surviving spouses or children of Service members who die in the line of duty while on active duty may be entitled to SBP payments. </a:t>
            </a:r>
          </a:p>
          <a:p>
            <a:pPr marL="127017" marR="5080" lvl="0" indent="0">
              <a:spcBef>
                <a:spcPts val="500"/>
              </a:spcBef>
              <a:buNone/>
              <a:tabLst>
                <a:tab pos="697865" algn="l"/>
                <a:tab pos="698500" algn="l"/>
              </a:tabLst>
            </a:pP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Security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Monthly payments are paid to a spouse with children of the deceased Service member under the age of 16, or disabled children in their care who meet the eligibility requirements. </a:t>
            </a:r>
          </a:p>
        </p:txBody>
      </p:sp>
      <p:pic>
        <p:nvPicPr>
          <p:cNvPr id="5" name="Picture 4" descr="Paper with hand icon indicating additional resource.">
            <a:extLst>
              <a:ext uri="{FF2B5EF4-FFF2-40B4-BE49-F238E27FC236}">
                <a16:creationId xmlns:a16="http://schemas.microsoft.com/office/drawing/2014/main" id="{CD8509D6-6C2D-1D67-DFB3-4DD09EC2C1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E53026-2D51-BDD9-56C8-ED6DC872096A}"/>
              </a:ext>
            </a:extLst>
          </p:cNvPr>
          <p:cNvSpPr txBox="1"/>
          <p:nvPr/>
        </p:nvSpPr>
        <p:spPr>
          <a:xfrm>
            <a:off x="808602" y="6414560"/>
            <a:ext cx="619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 Benefits Overview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1645893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5920" y="3119870"/>
            <a:ext cx="749808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Saving and Investing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0175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790E79F-953D-B581-D5DC-C90308A497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Emergency Fund Tips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42A33A3-2DD9-4307-449C-322030BCAC10}"/>
              </a:ext>
            </a:extLst>
          </p:cNvPr>
          <p:cNvSpPr txBox="1">
            <a:spLocks/>
          </p:cNvSpPr>
          <p:nvPr/>
        </p:nvSpPr>
        <p:spPr>
          <a:xfrm>
            <a:off x="1094642" y="1596548"/>
            <a:ext cx="63603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Strive to save and maintain 3-6 months of living expenses</a:t>
            </a:r>
            <a:endParaRPr lang="en-US" dirty="0">
              <a:solidFill>
                <a:srgbClr val="004072"/>
              </a:solidFill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Automate savings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2"/>
                </a:solidFill>
                <a:latin typeface="Arial"/>
                <a:cs typeface="Arial"/>
              </a:rPr>
              <a:t>Keep funds accessible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i="1" dirty="0">
                <a:solidFill>
                  <a:srgbClr val="004071"/>
                </a:solidFill>
              </a:rPr>
              <a:t>Use for EMERGENCIES ONLY!</a:t>
            </a:r>
            <a:endParaRPr lang="en-US" i="1" dirty="0">
              <a:solidFill>
                <a:srgbClr val="004072"/>
              </a:solidFill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500" dirty="0">
              <a:latin typeface="Arial"/>
              <a:cs typeface="Arial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83E90F3-A9F6-45A1-7A2C-27FEE3DE93CB}"/>
              </a:ext>
            </a:extLst>
          </p:cNvPr>
          <p:cNvSpPr txBox="1">
            <a:spLocks/>
          </p:cNvSpPr>
          <p:nvPr/>
        </p:nvSpPr>
        <p:spPr>
          <a:xfrm>
            <a:off x="1455188" y="3927938"/>
            <a:ext cx="32337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Emergency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EB1EA2C-F15B-70C6-240A-5B6E9D98EC1A}"/>
              </a:ext>
            </a:extLst>
          </p:cNvPr>
          <p:cNvSpPr txBox="1">
            <a:spLocks/>
          </p:cNvSpPr>
          <p:nvPr/>
        </p:nvSpPr>
        <p:spPr>
          <a:xfrm>
            <a:off x="5107341" y="3935889"/>
            <a:ext cx="32337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en-US" sz="2500" dirty="0"/>
              <a:t>Not an emergency</a:t>
            </a:r>
          </a:p>
        </p:txBody>
      </p:sp>
      <p:pic>
        <p:nvPicPr>
          <p:cNvPr id="11" name="Picture 10" descr="Graphic depicting examples of what might be considered an &quot;Emergency&quot; and &quot;Not an emergency&quot;.">
            <a:extLst>
              <a:ext uri="{FF2B5EF4-FFF2-40B4-BE49-F238E27FC236}">
                <a16:creationId xmlns:a16="http://schemas.microsoft.com/office/drawing/2014/main" id="{017663F3-0392-6254-551E-3CC2A15C4A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728" y="5049710"/>
            <a:ext cx="6493878" cy="10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50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AC199F9-0493-31A7-88CC-5A380D8C8D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Savings Deposit Program (SDP)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812F2-42D1-E3FF-D290-40E7BE88977A}"/>
              </a:ext>
            </a:extLst>
          </p:cNvPr>
          <p:cNvSpPr txBox="1">
            <a:spLocks/>
          </p:cNvSpPr>
          <p:nvPr/>
        </p:nvSpPr>
        <p:spPr>
          <a:xfrm>
            <a:off x="1094642" y="1589718"/>
            <a:ext cx="66398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Deployed to designated combat zone</a:t>
            </a:r>
            <a:endParaRPr lang="en-US" sz="1800" dirty="0">
              <a:solidFill>
                <a:srgbClr val="004072"/>
              </a:solidFill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Deposit up to $10,000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Earn 10% annually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2"/>
                </a:solidFill>
                <a:latin typeface="Arial"/>
                <a:cs typeface="Arial"/>
              </a:rPr>
              <a:t>Withdrawals</a:t>
            </a:r>
            <a:endParaRPr lang="en-US" sz="2500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Emergency (CO approval required)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direct deposit after 120 days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DFAS</a:t>
            </a:r>
            <a:endParaRPr lang="en-US" sz="2000" b="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96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A2BF839-8AF8-32D2-615F-500DE5566A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Calculate Your Earnings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34026F-FFCE-378A-5776-3826E076C4AA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497516" cy="45833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Savings Deposit Program (SDP)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Estimate your earnings</a:t>
            </a:r>
          </a:p>
          <a:p>
            <a:pPr marL="694944" lvl="1" indent="-228600">
              <a:buFont typeface="Wingdings" pitchFamily="2" charset="2"/>
              <a:buChar char="ü"/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the average monthly balance by 0.0083 (10% ÷ 12)</a:t>
            </a:r>
          </a:p>
          <a:p>
            <a:pPr marL="237744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694944" lvl="1" indent="-228600">
              <a:buFont typeface="Wingdings" pitchFamily="2" charset="2"/>
              <a:buChar char="ü"/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average monthly balance is $3,000</a:t>
            </a:r>
          </a:p>
          <a:p>
            <a:pPr lvl="1"/>
            <a:endParaRPr lang="en-US" sz="20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n-US" sz="20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$3,000 x 0.0083 = $25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000" b="0" dirty="0">
              <a:solidFill>
                <a:srgbClr val="00407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You earned $25 that month</a:t>
            </a:r>
            <a:endParaRPr lang="en-US" sz="2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1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5920" y="3119870"/>
            <a:ext cx="749808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Basic Finance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3692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07B6F0-FE7C-5EF5-867B-ADA3F4CAB3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Thrift Savings Plan (TSP)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4E69A0D-3FA0-5559-9D18-824DB4651808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904605" cy="132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" panose="020B0604020202020204" pitchFamily="34" charset="0"/>
              <a:buChar char="–"/>
              <a:defRPr sz="20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18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fr-FR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 Zone Tax Exclusion (CZTE) and Roth benefits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must coordinate contributions</a:t>
            </a:r>
          </a:p>
        </p:txBody>
      </p:sp>
      <p:graphicFrame>
        <p:nvGraphicFramePr>
          <p:cNvPr id="8" name="Table 7" descr="TSP graphic.">
            <a:extLst>
              <a:ext uri="{FF2B5EF4-FFF2-40B4-BE49-F238E27FC236}">
                <a16:creationId xmlns:a16="http://schemas.microsoft.com/office/drawing/2014/main" id="{BBB8FAE7-715F-E8E4-39CD-338202470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168467"/>
              </p:ext>
            </p:extLst>
          </p:nvPr>
        </p:nvGraphicFramePr>
        <p:xfrm>
          <a:off x="661470" y="2995046"/>
          <a:ext cx="7821060" cy="3045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8506">
                  <a:extLst>
                    <a:ext uri="{9D8B030D-6E8A-4147-A177-3AD203B41FA5}">
                      <a16:colId xmlns:a16="http://schemas.microsoft.com/office/drawing/2014/main" val="888956375"/>
                    </a:ext>
                  </a:extLst>
                </a:gridCol>
                <a:gridCol w="1912554">
                  <a:extLst>
                    <a:ext uri="{9D8B030D-6E8A-4147-A177-3AD203B41FA5}">
                      <a16:colId xmlns:a16="http://schemas.microsoft.com/office/drawing/2014/main" val="1433501576"/>
                    </a:ext>
                  </a:extLst>
                </a:gridCol>
              </a:tblGrid>
              <a:tr h="680290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b="0" i="1" dirty="0">
                          <a:solidFill>
                            <a:srgbClr val="00407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maximize your retirement savings while deployed in 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23362A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0920660"/>
                  </a:ext>
                </a:extLst>
              </a:tr>
              <a:tr h="453319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TSP Elective Deferrals (Roth)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$22,500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014476"/>
                  </a:ext>
                </a:extLst>
              </a:tr>
              <a:tr h="575381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TSP Contributions Limits (Traditional) + any match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sng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$43,500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73211"/>
                  </a:ext>
                </a:extLst>
              </a:tr>
              <a:tr h="432119">
                <a:tc>
                  <a:txBody>
                    <a:bodyPr/>
                    <a:lstStyle/>
                    <a:p>
                      <a:pPr algn="r"/>
                      <a:r>
                        <a:rPr lang="en-US" sz="2000" b="1" i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TSP 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$66,000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305568"/>
                  </a:ext>
                </a:extLst>
              </a:tr>
              <a:tr h="432119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Roth or Traditional IRA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sng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  $6,500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65537"/>
                  </a:ext>
                </a:extLst>
              </a:tr>
              <a:tr h="461716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Retirement Savings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$72,500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989804"/>
                  </a:ext>
                </a:extLst>
              </a:tr>
            </a:tbl>
          </a:graphicData>
        </a:graphic>
      </p:graphicFrame>
      <p:pic>
        <p:nvPicPr>
          <p:cNvPr id="4" name="Picture 3" descr="Paper with hand icon indicating additional resource.">
            <a:extLst>
              <a:ext uri="{FF2B5EF4-FFF2-40B4-BE49-F238E27FC236}">
                <a16:creationId xmlns:a16="http://schemas.microsoft.com/office/drawing/2014/main" id="{72693810-129B-F92C-AA4E-6C904CEE85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797CEC-9641-0DA9-5E94-14C3F96C6C04}"/>
              </a:ext>
            </a:extLst>
          </p:cNvPr>
          <p:cNvSpPr txBox="1"/>
          <p:nvPr/>
        </p:nvSpPr>
        <p:spPr>
          <a:xfrm>
            <a:off x="808602" y="6414560"/>
            <a:ext cx="619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Thrift Savings Plan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 </a:t>
            </a:r>
          </a:p>
        </p:txBody>
      </p:sp>
    </p:spTree>
    <p:extLst>
      <p:ext uri="{BB962C8B-B14F-4D97-AF65-F5344CB8AC3E}">
        <p14:creationId xmlns:p14="http://schemas.microsoft.com/office/powerpoint/2010/main" val="1907139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5920" y="3119870"/>
            <a:ext cx="749808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 and Resources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927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BA1CC08-B481-D703-B7DA-4236AB44BD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C5BEBA1-5690-542A-8272-9BD3B6CE3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5899644" cy="47338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Best wishes for a safe and financially productive deployment</a:t>
            </a: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! </a:t>
            </a:r>
          </a:p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Let’s wrap up all the topics we talked about today: 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Basic Finance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Consumer Protections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Major Purchases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Planning for the Future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Compensation, Benefits, and Entitlements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Saving and Investing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680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39EC067-596D-365B-BAC6-925EE5E385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Resources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42D90A0-3E05-E43C-59AC-DA9473A42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212596" cy="5084692"/>
          </a:xfrm>
        </p:spPr>
        <p:txBody>
          <a:bodyPr>
            <a:normAutofit/>
          </a:bodyPr>
          <a:lstStyle/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and Handouts</a:t>
            </a:r>
            <a:endParaRPr lang="en-US" altLang="en-US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Education and Support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dirty="0"/>
              <a:t>Command Financial Specialists (CFSs)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dirty="0"/>
              <a:t>Personal Financial Managers (PFMs)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altLang="en-US" dirty="0"/>
              <a:t>Fleet and Family Support Center (FFSC)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altLang="en-US" dirty="0"/>
              <a:t>Installation legal office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dirty="0"/>
              <a:t>Relief Societies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dirty="0"/>
              <a:t>Military OneSource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Literacy Mobile Apps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MyNavy</a:t>
            </a: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Literacy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Sen$e</a:t>
            </a:r>
            <a:endParaRPr lang="en-US" altLang="en-US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3" indent="-214303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25150EDB-A603-0E0D-8367-941864F8A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4957" y="4739020"/>
            <a:ext cx="358028" cy="3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en$e icon.">
            <a:extLst>
              <a:ext uri="{FF2B5EF4-FFF2-40B4-BE49-F238E27FC236}">
                <a16:creationId xmlns:a16="http://schemas.microsoft.com/office/drawing/2014/main" id="{205FA2DE-4096-6D91-8ED1-80603D14B1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346" y="5053447"/>
            <a:ext cx="358028" cy="3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17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B64BD4B-38FA-2F4B-89F3-8B27284573A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2212848" y="3360138"/>
            <a:ext cx="5980176" cy="1752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-5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99CFA21-13A4-2112-32A5-4DCB12D5D8CB}"/>
              </a:ext>
            </a:extLst>
          </p:cNvPr>
          <p:cNvSpPr txBox="1"/>
          <p:nvPr/>
        </p:nvSpPr>
        <p:spPr>
          <a:xfrm>
            <a:off x="1301750" y="6425358"/>
            <a:ext cx="65405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appearance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U.S. Department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Defense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(DoD)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visual information does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imply or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constitute DoD</a:t>
            </a:r>
            <a:r>
              <a:rPr kumimoji="0" lang="en-US" sz="900" b="0" i="0" u="none" strike="noStrike" kern="1200" cap="none" spc="11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endorsement.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FA1AC25-1F6B-31BA-0EB5-73B05CD6E5CC}"/>
              </a:ext>
            </a:extLst>
          </p:cNvPr>
          <p:cNvSpPr txBox="1"/>
          <p:nvPr/>
        </p:nvSpPr>
        <p:spPr>
          <a:xfrm>
            <a:off x="100668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OPNAV-PREDFRT-2.0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47820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2DDA0CE2-43D4-2AA8-EE64-4892CD3A96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Setting Financial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7689B-6F58-2E81-7609-8486A73706A8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855394" cy="47196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down the financial goals you set before deployment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financial goals would you like to achieve during this deployment?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need to save for emergencies or a new car or maybe pay off debt?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necessary, set new or additional SMART goals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pecific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easurable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chievable</a:t>
            </a:r>
            <a:endParaRPr lang="en-US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elevant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ime-bound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 your goals and determine how much</a:t>
            </a:r>
            <a:br>
              <a:rPr lang="en-US" sz="25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need to save monthly to achieve your goals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AutoShape 100" descr="Lightbulb icon indicating activity.">
            <a:extLst>
              <a:ext uri="{FF2B5EF4-FFF2-40B4-BE49-F238E27FC236}">
                <a16:creationId xmlns:a16="http://schemas.microsoft.com/office/drawing/2014/main" id="{5712EDC9-807B-7529-CC9D-D76F509538CA}"/>
              </a:ext>
            </a:extLst>
          </p:cNvPr>
          <p:cNvSpPr>
            <a:spLocks/>
          </p:cNvSpPr>
          <p:nvPr/>
        </p:nvSpPr>
        <p:spPr bwMode="auto">
          <a:xfrm>
            <a:off x="473957" y="6281475"/>
            <a:ext cx="334645" cy="339090"/>
          </a:xfrm>
          <a:custGeom>
            <a:avLst/>
            <a:gdLst>
              <a:gd name="T0" fmla="+- 0 3448 3357"/>
              <a:gd name="T1" fmla="*/ T0 w 527"/>
              <a:gd name="T2" fmla="+- 0 -934 -1181"/>
              <a:gd name="T3" fmla="*/ -934 h 534"/>
              <a:gd name="T4" fmla="+- 0 3439 3357"/>
              <a:gd name="T5" fmla="*/ T4 w 527"/>
              <a:gd name="T6" fmla="+- 0 -934 -1181"/>
              <a:gd name="T7" fmla="*/ -934 h 534"/>
              <a:gd name="T8" fmla="+- 0 3357 3357"/>
              <a:gd name="T9" fmla="*/ T8 w 527"/>
              <a:gd name="T10" fmla="+- 0 -919 -1181"/>
              <a:gd name="T11" fmla="*/ -919 h 534"/>
              <a:gd name="T12" fmla="+- 0 3455 3357"/>
              <a:gd name="T13" fmla="*/ T12 w 527"/>
              <a:gd name="T14" fmla="+- 0 -910 -1181"/>
              <a:gd name="T15" fmla="*/ -910 h 534"/>
              <a:gd name="T16" fmla="+- 0 3506 3357"/>
              <a:gd name="T17" fmla="*/ T16 w 527"/>
              <a:gd name="T18" fmla="+- 0 -1055 -1181"/>
              <a:gd name="T19" fmla="*/ -1055 h 534"/>
              <a:gd name="T20" fmla="+- 0 3455 3357"/>
              <a:gd name="T21" fmla="*/ T20 w 527"/>
              <a:gd name="T22" fmla="+- 0 -1106 -1181"/>
              <a:gd name="T23" fmla="*/ -1106 h 534"/>
              <a:gd name="T24" fmla="+- 0 3428 3357"/>
              <a:gd name="T25" fmla="*/ T24 w 527"/>
              <a:gd name="T26" fmla="+- 0 -1087 -1181"/>
              <a:gd name="T27" fmla="*/ -1087 h 534"/>
              <a:gd name="T28" fmla="+- 0 3489 3357"/>
              <a:gd name="T29" fmla="*/ T28 w 527"/>
              <a:gd name="T30" fmla="+- 0 -1031 -1181"/>
              <a:gd name="T31" fmla="*/ -1031 h 534"/>
              <a:gd name="T32" fmla="+- 0 3504 3357"/>
              <a:gd name="T33" fmla="*/ T32 w 527"/>
              <a:gd name="T34" fmla="+- 0 -1036 -1181"/>
              <a:gd name="T35" fmla="*/ -1036 h 534"/>
              <a:gd name="T36" fmla="+- 0 3629 3357"/>
              <a:gd name="T37" fmla="*/ T36 w 527"/>
              <a:gd name="T38" fmla="+- 0 -1181 -1181"/>
              <a:gd name="T39" fmla="*/ -1181 h 534"/>
              <a:gd name="T40" fmla="+- 0 3612 3357"/>
              <a:gd name="T41" fmla="*/ T40 w 527"/>
              <a:gd name="T42" fmla="+- 0 -1084 -1181"/>
              <a:gd name="T43" fmla="*/ -1084 h 534"/>
              <a:gd name="T44" fmla="+- 0 3766 3357"/>
              <a:gd name="T45" fmla="*/ T44 w 527"/>
              <a:gd name="T46" fmla="+- 0 -912 -1181"/>
              <a:gd name="T47" fmla="*/ -912 h 534"/>
              <a:gd name="T48" fmla="+- 0 3735 3357"/>
              <a:gd name="T49" fmla="*/ T48 w 527"/>
              <a:gd name="T50" fmla="+- 0 -1000 -1181"/>
              <a:gd name="T51" fmla="*/ -1000 h 534"/>
              <a:gd name="T52" fmla="+- 0 3696 3357"/>
              <a:gd name="T53" fmla="*/ T52 w 527"/>
              <a:gd name="T54" fmla="+- 0 -826 -1181"/>
              <a:gd name="T55" fmla="*/ -826 h 534"/>
              <a:gd name="T56" fmla="+- 0 3660 3357"/>
              <a:gd name="T57" fmla="*/ T56 w 527"/>
              <a:gd name="T58" fmla="+- 0 -783 -1181"/>
              <a:gd name="T59" fmla="*/ -783 h 534"/>
              <a:gd name="T60" fmla="+- 0 3657 3357"/>
              <a:gd name="T61" fmla="*/ T60 w 527"/>
              <a:gd name="T62" fmla="+- 0 -709 -1181"/>
              <a:gd name="T63" fmla="*/ -709 h 534"/>
              <a:gd name="T64" fmla="+- 0 3640 3357"/>
              <a:gd name="T65" fmla="*/ T64 w 527"/>
              <a:gd name="T66" fmla="+- 0 -683 -1181"/>
              <a:gd name="T67" fmla="*/ -683 h 534"/>
              <a:gd name="T68" fmla="+- 0 3597 3357"/>
              <a:gd name="T69" fmla="*/ T68 w 527"/>
              <a:gd name="T70" fmla="+- 0 -688 -1181"/>
              <a:gd name="T71" fmla="*/ -688 h 534"/>
              <a:gd name="T72" fmla="+- 0 3657 3357"/>
              <a:gd name="T73" fmla="*/ T72 w 527"/>
              <a:gd name="T74" fmla="+- 0 -740 -1181"/>
              <a:gd name="T75" fmla="*/ -740 h 534"/>
              <a:gd name="T76" fmla="+- 0 3660 3357"/>
              <a:gd name="T77" fmla="*/ T76 w 527"/>
              <a:gd name="T78" fmla="+- 0 -783 -1181"/>
              <a:gd name="T79" fmla="*/ -783 h 534"/>
              <a:gd name="T80" fmla="+- 0 3578 3357"/>
              <a:gd name="T81" fmla="*/ T80 w 527"/>
              <a:gd name="T82" fmla="+- 0 -806 -1181"/>
              <a:gd name="T83" fmla="*/ -806 h 534"/>
              <a:gd name="T84" fmla="+- 0 3524 3357"/>
              <a:gd name="T85" fmla="*/ T84 w 527"/>
              <a:gd name="T86" fmla="+- 0 -850 -1181"/>
              <a:gd name="T87" fmla="*/ -850 h 534"/>
              <a:gd name="T88" fmla="+- 0 3514 3357"/>
              <a:gd name="T89" fmla="*/ T88 w 527"/>
              <a:gd name="T90" fmla="+- 0 -954 -1181"/>
              <a:gd name="T91" fmla="*/ -954 h 534"/>
              <a:gd name="T92" fmla="+- 0 3572 3357"/>
              <a:gd name="T93" fmla="*/ T92 w 527"/>
              <a:gd name="T94" fmla="+- 0 -1015 -1181"/>
              <a:gd name="T95" fmla="*/ -1015 h 534"/>
              <a:gd name="T96" fmla="+- 0 3643 3357"/>
              <a:gd name="T97" fmla="*/ T96 w 527"/>
              <a:gd name="T98" fmla="+- 0 -1023 -1181"/>
              <a:gd name="T99" fmla="*/ -1023 h 534"/>
              <a:gd name="T100" fmla="+- 0 3715 3357"/>
              <a:gd name="T101" fmla="*/ T100 w 527"/>
              <a:gd name="T102" fmla="+- 0 -975 -1181"/>
              <a:gd name="T103" fmla="*/ -975 h 534"/>
              <a:gd name="T104" fmla="+- 0 3735 3357"/>
              <a:gd name="T105" fmla="*/ T104 w 527"/>
              <a:gd name="T106" fmla="+- 0 -1000 -1181"/>
              <a:gd name="T107" fmla="*/ -1000 h 534"/>
              <a:gd name="T108" fmla="+- 0 3670 3357"/>
              <a:gd name="T109" fmla="*/ T108 w 527"/>
              <a:gd name="T110" fmla="+- 0 -1048 -1181"/>
              <a:gd name="T111" fmla="*/ -1048 h 534"/>
              <a:gd name="T112" fmla="+- 0 3559 3357"/>
              <a:gd name="T113" fmla="*/ T112 w 527"/>
              <a:gd name="T114" fmla="+- 0 -1043 -1181"/>
              <a:gd name="T115" fmla="*/ -1043 h 534"/>
              <a:gd name="T116" fmla="+- 0 3485 3357"/>
              <a:gd name="T117" fmla="*/ T116 w 527"/>
              <a:gd name="T118" fmla="+- 0 -966 -1181"/>
              <a:gd name="T119" fmla="*/ -966 h 534"/>
              <a:gd name="T120" fmla="+- 0 3480 3357"/>
              <a:gd name="T121" fmla="*/ T120 w 527"/>
              <a:gd name="T122" fmla="+- 0 -874 -1181"/>
              <a:gd name="T123" fmla="*/ -874 h 534"/>
              <a:gd name="T124" fmla="+- 0 3520 3357"/>
              <a:gd name="T125" fmla="*/ T124 w 527"/>
              <a:gd name="T126" fmla="+- 0 -808 -1181"/>
              <a:gd name="T127" fmla="*/ -808 h 534"/>
              <a:gd name="T128" fmla="+- 0 3551 3357"/>
              <a:gd name="T129" fmla="*/ T128 w 527"/>
              <a:gd name="T130" fmla="+- 0 -703 -1181"/>
              <a:gd name="T131" fmla="*/ -703 h 534"/>
              <a:gd name="T132" fmla="+- 0 3581 3357"/>
              <a:gd name="T133" fmla="*/ T132 w 527"/>
              <a:gd name="T134" fmla="+- 0 -660 -1181"/>
              <a:gd name="T135" fmla="*/ -660 h 534"/>
              <a:gd name="T136" fmla="+- 0 3620 3357"/>
              <a:gd name="T137" fmla="*/ T136 w 527"/>
              <a:gd name="T138" fmla="+- 0 -648 -1181"/>
              <a:gd name="T139" fmla="*/ -648 h 534"/>
              <a:gd name="T140" fmla="+- 0 3669 3357"/>
              <a:gd name="T141" fmla="*/ T140 w 527"/>
              <a:gd name="T142" fmla="+- 0 -668 -1181"/>
              <a:gd name="T143" fmla="*/ -668 h 534"/>
              <a:gd name="T144" fmla="+- 0 3690 3357"/>
              <a:gd name="T145" fmla="*/ T144 w 527"/>
              <a:gd name="T146" fmla="+- 0 -709 -1181"/>
              <a:gd name="T147" fmla="*/ -709 h 534"/>
              <a:gd name="T148" fmla="+- 0 3691 3357"/>
              <a:gd name="T149" fmla="*/ T148 w 527"/>
              <a:gd name="T150" fmla="+- 0 -783 -1181"/>
              <a:gd name="T151" fmla="*/ -783 h 534"/>
              <a:gd name="T152" fmla="+- 0 3760 3357"/>
              <a:gd name="T153" fmla="*/ T152 w 527"/>
              <a:gd name="T154" fmla="+- 0 -874 -1181"/>
              <a:gd name="T155" fmla="*/ -874 h 534"/>
              <a:gd name="T156" fmla="+- 0 3799 3357"/>
              <a:gd name="T157" fmla="*/ T156 w 527"/>
              <a:gd name="T158" fmla="+- 0 -1112 -1181"/>
              <a:gd name="T159" fmla="*/ -1112 h 534"/>
              <a:gd name="T160" fmla="+- 0 3734 3357"/>
              <a:gd name="T161" fmla="*/ T160 w 527"/>
              <a:gd name="T162" fmla="+- 0 -1054 -1181"/>
              <a:gd name="T163" fmla="*/ -1054 h 534"/>
              <a:gd name="T164" fmla="+- 0 3737 3357"/>
              <a:gd name="T165" fmla="*/ T164 w 527"/>
              <a:gd name="T166" fmla="+- 0 -1036 -1181"/>
              <a:gd name="T167" fmla="*/ -1036 h 534"/>
              <a:gd name="T168" fmla="+- 0 3752 3357"/>
              <a:gd name="T169" fmla="*/ T168 w 527"/>
              <a:gd name="T170" fmla="+- 0 -1031 -1181"/>
              <a:gd name="T171" fmla="*/ -1031 h 534"/>
              <a:gd name="T172" fmla="+- 0 3807 3357"/>
              <a:gd name="T173" fmla="*/ T172 w 527"/>
              <a:gd name="T174" fmla="+- 0 -1083 -1181"/>
              <a:gd name="T175" fmla="*/ -1083 h 534"/>
              <a:gd name="T176" fmla="+- 0 3876 3357"/>
              <a:gd name="T177" fmla="*/ T176 w 527"/>
              <a:gd name="T178" fmla="+- 0 -934 -1181"/>
              <a:gd name="T179" fmla="*/ -934 h 534"/>
              <a:gd name="T180" fmla="+- 0 3883 3357"/>
              <a:gd name="T181" fmla="*/ T180 w 527"/>
              <a:gd name="T182" fmla="+- 0 -928 -1181"/>
              <a:gd name="T183" fmla="*/ -928 h 534"/>
              <a:gd name="T184" fmla="+- 0 3792 3357"/>
              <a:gd name="T185" fmla="*/ T184 w 527"/>
              <a:gd name="T186" fmla="+- 0 -933 -1181"/>
              <a:gd name="T187" fmla="*/ -933 h 534"/>
              <a:gd name="T188" fmla="+- 0 3793 3357"/>
              <a:gd name="T189" fmla="*/ T188 w 527"/>
              <a:gd name="T190" fmla="+- 0 -903 -1181"/>
              <a:gd name="T191" fmla="*/ -903 h 5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527" h="534">
                <a:moveTo>
                  <a:pt x="91" y="247"/>
                </a:moveTo>
                <a:lnTo>
                  <a:pt x="90" y="247"/>
                </a:lnTo>
                <a:lnTo>
                  <a:pt x="82" y="247"/>
                </a:lnTo>
                <a:lnTo>
                  <a:pt x="91" y="247"/>
                </a:lnTo>
                <a:moveTo>
                  <a:pt x="98" y="262"/>
                </a:moveTo>
                <a:lnTo>
                  <a:pt x="97" y="253"/>
                </a:lnTo>
                <a:lnTo>
                  <a:pt x="91" y="247"/>
                </a:lnTo>
                <a:lnTo>
                  <a:pt x="82" y="247"/>
                </a:lnTo>
                <a:lnTo>
                  <a:pt x="15" y="247"/>
                </a:lnTo>
                <a:lnTo>
                  <a:pt x="6" y="248"/>
                </a:lnTo>
                <a:lnTo>
                  <a:pt x="0" y="255"/>
                </a:lnTo>
                <a:lnTo>
                  <a:pt x="0" y="262"/>
                </a:lnTo>
                <a:lnTo>
                  <a:pt x="1" y="271"/>
                </a:lnTo>
                <a:lnTo>
                  <a:pt x="7" y="278"/>
                </a:lnTo>
                <a:lnTo>
                  <a:pt x="91" y="278"/>
                </a:lnTo>
                <a:lnTo>
                  <a:pt x="98" y="271"/>
                </a:lnTo>
                <a:lnTo>
                  <a:pt x="98" y="262"/>
                </a:lnTo>
                <a:moveTo>
                  <a:pt x="151" y="138"/>
                </a:moveTo>
                <a:lnTo>
                  <a:pt x="151" y="130"/>
                </a:lnTo>
                <a:lnTo>
                  <a:pt x="149" y="126"/>
                </a:lnTo>
                <a:lnTo>
                  <a:pt x="147" y="123"/>
                </a:lnTo>
                <a:lnTo>
                  <a:pt x="99" y="77"/>
                </a:lnTo>
                <a:lnTo>
                  <a:pt x="99" y="76"/>
                </a:lnTo>
                <a:lnTo>
                  <a:pt x="98" y="75"/>
                </a:lnTo>
                <a:lnTo>
                  <a:pt x="90" y="69"/>
                </a:lnTo>
                <a:lnTo>
                  <a:pt x="80" y="70"/>
                </a:lnTo>
                <a:lnTo>
                  <a:pt x="70" y="84"/>
                </a:lnTo>
                <a:lnTo>
                  <a:pt x="71" y="94"/>
                </a:lnTo>
                <a:lnTo>
                  <a:pt x="78" y="99"/>
                </a:lnTo>
                <a:lnTo>
                  <a:pt x="125" y="145"/>
                </a:lnTo>
                <a:lnTo>
                  <a:pt x="128" y="148"/>
                </a:lnTo>
                <a:lnTo>
                  <a:pt x="132" y="150"/>
                </a:lnTo>
                <a:lnTo>
                  <a:pt x="136" y="150"/>
                </a:lnTo>
                <a:lnTo>
                  <a:pt x="140" y="150"/>
                </a:lnTo>
                <a:lnTo>
                  <a:pt x="144" y="148"/>
                </a:lnTo>
                <a:lnTo>
                  <a:pt x="147" y="145"/>
                </a:lnTo>
                <a:lnTo>
                  <a:pt x="150" y="141"/>
                </a:lnTo>
                <a:lnTo>
                  <a:pt x="151" y="138"/>
                </a:lnTo>
                <a:moveTo>
                  <a:pt x="279" y="7"/>
                </a:moveTo>
                <a:lnTo>
                  <a:pt x="272" y="0"/>
                </a:lnTo>
                <a:lnTo>
                  <a:pt x="255" y="0"/>
                </a:lnTo>
                <a:lnTo>
                  <a:pt x="248" y="7"/>
                </a:lnTo>
                <a:lnTo>
                  <a:pt x="248" y="90"/>
                </a:lnTo>
                <a:lnTo>
                  <a:pt x="255" y="97"/>
                </a:lnTo>
                <a:lnTo>
                  <a:pt x="272" y="97"/>
                </a:lnTo>
                <a:lnTo>
                  <a:pt x="279" y="90"/>
                </a:lnTo>
                <a:lnTo>
                  <a:pt x="279" y="7"/>
                </a:lnTo>
                <a:moveTo>
                  <a:pt x="409" y="269"/>
                </a:moveTo>
                <a:lnTo>
                  <a:pt x="406" y="239"/>
                </a:lnTo>
                <a:lnTo>
                  <a:pt x="396" y="211"/>
                </a:lnTo>
                <a:lnTo>
                  <a:pt x="382" y="186"/>
                </a:lnTo>
                <a:lnTo>
                  <a:pt x="378" y="181"/>
                </a:lnTo>
                <a:lnTo>
                  <a:pt x="378" y="269"/>
                </a:lnTo>
                <a:lnTo>
                  <a:pt x="373" y="301"/>
                </a:lnTo>
                <a:lnTo>
                  <a:pt x="360" y="331"/>
                </a:lnTo>
                <a:lnTo>
                  <a:pt x="339" y="355"/>
                </a:lnTo>
                <a:lnTo>
                  <a:pt x="311" y="373"/>
                </a:lnTo>
                <a:lnTo>
                  <a:pt x="306" y="376"/>
                </a:lnTo>
                <a:lnTo>
                  <a:pt x="303" y="381"/>
                </a:lnTo>
                <a:lnTo>
                  <a:pt x="303" y="398"/>
                </a:lnTo>
                <a:lnTo>
                  <a:pt x="303" y="429"/>
                </a:lnTo>
                <a:lnTo>
                  <a:pt x="303" y="441"/>
                </a:lnTo>
                <a:lnTo>
                  <a:pt x="300" y="441"/>
                </a:lnTo>
                <a:lnTo>
                  <a:pt x="300" y="472"/>
                </a:lnTo>
                <a:lnTo>
                  <a:pt x="298" y="479"/>
                </a:lnTo>
                <a:lnTo>
                  <a:pt x="295" y="486"/>
                </a:lnTo>
                <a:lnTo>
                  <a:pt x="290" y="491"/>
                </a:lnTo>
                <a:lnTo>
                  <a:pt x="283" y="498"/>
                </a:lnTo>
                <a:lnTo>
                  <a:pt x="274" y="503"/>
                </a:lnTo>
                <a:lnTo>
                  <a:pt x="263" y="503"/>
                </a:lnTo>
                <a:lnTo>
                  <a:pt x="251" y="500"/>
                </a:lnTo>
                <a:lnTo>
                  <a:pt x="240" y="493"/>
                </a:lnTo>
                <a:lnTo>
                  <a:pt x="231" y="484"/>
                </a:lnTo>
                <a:lnTo>
                  <a:pt x="226" y="472"/>
                </a:lnTo>
                <a:lnTo>
                  <a:pt x="300" y="472"/>
                </a:lnTo>
                <a:lnTo>
                  <a:pt x="300" y="441"/>
                </a:lnTo>
                <a:lnTo>
                  <a:pt x="224" y="441"/>
                </a:lnTo>
                <a:lnTo>
                  <a:pt x="224" y="429"/>
                </a:lnTo>
                <a:lnTo>
                  <a:pt x="303" y="429"/>
                </a:lnTo>
                <a:lnTo>
                  <a:pt x="303" y="398"/>
                </a:lnTo>
                <a:lnTo>
                  <a:pt x="224" y="398"/>
                </a:lnTo>
                <a:lnTo>
                  <a:pt x="224" y="386"/>
                </a:lnTo>
                <a:lnTo>
                  <a:pt x="224" y="381"/>
                </a:lnTo>
                <a:lnTo>
                  <a:pt x="221" y="375"/>
                </a:lnTo>
                <a:lnTo>
                  <a:pt x="216" y="372"/>
                </a:lnTo>
                <a:lnTo>
                  <a:pt x="188" y="355"/>
                </a:lnTo>
                <a:lnTo>
                  <a:pt x="167" y="331"/>
                </a:lnTo>
                <a:lnTo>
                  <a:pt x="153" y="301"/>
                </a:lnTo>
                <a:lnTo>
                  <a:pt x="149" y="269"/>
                </a:lnTo>
                <a:lnTo>
                  <a:pt x="151" y="247"/>
                </a:lnTo>
                <a:lnTo>
                  <a:pt x="157" y="227"/>
                </a:lnTo>
                <a:lnTo>
                  <a:pt x="167" y="208"/>
                </a:lnTo>
                <a:lnTo>
                  <a:pt x="180" y="191"/>
                </a:lnTo>
                <a:lnTo>
                  <a:pt x="196" y="177"/>
                </a:lnTo>
                <a:lnTo>
                  <a:pt x="215" y="166"/>
                </a:lnTo>
                <a:lnTo>
                  <a:pt x="235" y="159"/>
                </a:lnTo>
                <a:lnTo>
                  <a:pt x="256" y="155"/>
                </a:lnTo>
                <a:lnTo>
                  <a:pt x="263" y="155"/>
                </a:lnTo>
                <a:lnTo>
                  <a:pt x="286" y="158"/>
                </a:lnTo>
                <a:lnTo>
                  <a:pt x="307" y="164"/>
                </a:lnTo>
                <a:lnTo>
                  <a:pt x="326" y="174"/>
                </a:lnTo>
                <a:lnTo>
                  <a:pt x="344" y="189"/>
                </a:lnTo>
                <a:lnTo>
                  <a:pt x="358" y="206"/>
                </a:lnTo>
                <a:lnTo>
                  <a:pt x="369" y="225"/>
                </a:lnTo>
                <a:lnTo>
                  <a:pt x="376" y="246"/>
                </a:lnTo>
                <a:lnTo>
                  <a:pt x="378" y="269"/>
                </a:lnTo>
                <a:lnTo>
                  <a:pt x="378" y="181"/>
                </a:lnTo>
                <a:lnTo>
                  <a:pt x="363" y="163"/>
                </a:lnTo>
                <a:lnTo>
                  <a:pt x="352" y="155"/>
                </a:lnTo>
                <a:lnTo>
                  <a:pt x="339" y="145"/>
                </a:lnTo>
                <a:lnTo>
                  <a:pt x="313" y="133"/>
                </a:lnTo>
                <a:lnTo>
                  <a:pt x="284" y="126"/>
                </a:lnTo>
                <a:lnTo>
                  <a:pt x="255" y="124"/>
                </a:lnTo>
                <a:lnTo>
                  <a:pt x="228" y="129"/>
                </a:lnTo>
                <a:lnTo>
                  <a:pt x="202" y="138"/>
                </a:lnTo>
                <a:lnTo>
                  <a:pt x="179" y="151"/>
                </a:lnTo>
                <a:lnTo>
                  <a:pt x="158" y="169"/>
                </a:lnTo>
                <a:lnTo>
                  <a:pt x="141" y="191"/>
                </a:lnTo>
                <a:lnTo>
                  <a:pt x="128" y="215"/>
                </a:lnTo>
                <a:lnTo>
                  <a:pt x="121" y="241"/>
                </a:lnTo>
                <a:lnTo>
                  <a:pt x="118" y="268"/>
                </a:lnTo>
                <a:lnTo>
                  <a:pt x="119" y="288"/>
                </a:lnTo>
                <a:lnTo>
                  <a:pt x="123" y="307"/>
                </a:lnTo>
                <a:lnTo>
                  <a:pt x="130" y="326"/>
                </a:lnTo>
                <a:lnTo>
                  <a:pt x="139" y="344"/>
                </a:lnTo>
                <a:lnTo>
                  <a:pt x="150" y="359"/>
                </a:lnTo>
                <a:lnTo>
                  <a:pt x="163" y="373"/>
                </a:lnTo>
                <a:lnTo>
                  <a:pt x="177" y="386"/>
                </a:lnTo>
                <a:lnTo>
                  <a:pt x="193" y="396"/>
                </a:lnTo>
                <a:lnTo>
                  <a:pt x="193" y="464"/>
                </a:lnTo>
                <a:lnTo>
                  <a:pt x="194" y="478"/>
                </a:lnTo>
                <a:lnTo>
                  <a:pt x="198" y="491"/>
                </a:lnTo>
                <a:lnTo>
                  <a:pt x="205" y="502"/>
                </a:lnTo>
                <a:lnTo>
                  <a:pt x="214" y="513"/>
                </a:lnTo>
                <a:lnTo>
                  <a:pt x="224" y="521"/>
                </a:lnTo>
                <a:lnTo>
                  <a:pt x="236" y="528"/>
                </a:lnTo>
                <a:lnTo>
                  <a:pt x="249" y="532"/>
                </a:lnTo>
                <a:lnTo>
                  <a:pt x="262" y="533"/>
                </a:lnTo>
                <a:lnTo>
                  <a:pt x="263" y="533"/>
                </a:lnTo>
                <a:lnTo>
                  <a:pt x="276" y="532"/>
                </a:lnTo>
                <a:lnTo>
                  <a:pt x="289" y="528"/>
                </a:lnTo>
                <a:lnTo>
                  <a:pt x="301" y="521"/>
                </a:lnTo>
                <a:lnTo>
                  <a:pt x="312" y="513"/>
                </a:lnTo>
                <a:lnTo>
                  <a:pt x="321" y="503"/>
                </a:lnTo>
                <a:lnTo>
                  <a:pt x="328" y="491"/>
                </a:lnTo>
                <a:lnTo>
                  <a:pt x="332" y="478"/>
                </a:lnTo>
                <a:lnTo>
                  <a:pt x="333" y="472"/>
                </a:lnTo>
                <a:lnTo>
                  <a:pt x="334" y="464"/>
                </a:lnTo>
                <a:lnTo>
                  <a:pt x="334" y="441"/>
                </a:lnTo>
                <a:lnTo>
                  <a:pt x="334" y="429"/>
                </a:lnTo>
                <a:lnTo>
                  <a:pt x="334" y="398"/>
                </a:lnTo>
                <a:lnTo>
                  <a:pt x="334" y="396"/>
                </a:lnTo>
                <a:lnTo>
                  <a:pt x="365" y="373"/>
                </a:lnTo>
                <a:lnTo>
                  <a:pt x="388" y="342"/>
                </a:lnTo>
                <a:lnTo>
                  <a:pt x="403" y="307"/>
                </a:lnTo>
                <a:lnTo>
                  <a:pt x="409" y="269"/>
                </a:lnTo>
                <a:moveTo>
                  <a:pt x="457" y="89"/>
                </a:moveTo>
                <a:lnTo>
                  <a:pt x="456" y="79"/>
                </a:lnTo>
                <a:lnTo>
                  <a:pt x="442" y="69"/>
                </a:lnTo>
                <a:lnTo>
                  <a:pt x="433" y="70"/>
                </a:lnTo>
                <a:lnTo>
                  <a:pt x="427" y="77"/>
                </a:lnTo>
                <a:lnTo>
                  <a:pt x="379" y="124"/>
                </a:lnTo>
                <a:lnTo>
                  <a:pt x="377" y="127"/>
                </a:lnTo>
                <a:lnTo>
                  <a:pt x="375" y="131"/>
                </a:lnTo>
                <a:lnTo>
                  <a:pt x="376" y="139"/>
                </a:lnTo>
                <a:lnTo>
                  <a:pt x="377" y="143"/>
                </a:lnTo>
                <a:lnTo>
                  <a:pt x="380" y="145"/>
                </a:lnTo>
                <a:lnTo>
                  <a:pt x="383" y="148"/>
                </a:lnTo>
                <a:lnTo>
                  <a:pt x="387" y="150"/>
                </a:lnTo>
                <a:lnTo>
                  <a:pt x="391" y="150"/>
                </a:lnTo>
                <a:lnTo>
                  <a:pt x="395" y="150"/>
                </a:lnTo>
                <a:lnTo>
                  <a:pt x="399" y="148"/>
                </a:lnTo>
                <a:lnTo>
                  <a:pt x="402" y="145"/>
                </a:lnTo>
                <a:lnTo>
                  <a:pt x="449" y="99"/>
                </a:lnTo>
                <a:lnTo>
                  <a:pt x="450" y="98"/>
                </a:lnTo>
                <a:lnTo>
                  <a:pt x="451" y="97"/>
                </a:lnTo>
                <a:lnTo>
                  <a:pt x="457" y="89"/>
                </a:lnTo>
                <a:moveTo>
                  <a:pt x="519" y="247"/>
                </a:moveTo>
                <a:lnTo>
                  <a:pt x="519" y="247"/>
                </a:lnTo>
                <a:lnTo>
                  <a:pt x="511" y="247"/>
                </a:lnTo>
                <a:lnTo>
                  <a:pt x="519" y="247"/>
                </a:lnTo>
                <a:moveTo>
                  <a:pt x="526" y="261"/>
                </a:moveTo>
                <a:lnTo>
                  <a:pt x="526" y="253"/>
                </a:lnTo>
                <a:lnTo>
                  <a:pt x="519" y="247"/>
                </a:lnTo>
                <a:lnTo>
                  <a:pt x="511" y="247"/>
                </a:lnTo>
                <a:lnTo>
                  <a:pt x="443" y="247"/>
                </a:lnTo>
                <a:lnTo>
                  <a:pt x="435" y="248"/>
                </a:lnTo>
                <a:lnTo>
                  <a:pt x="429" y="255"/>
                </a:lnTo>
                <a:lnTo>
                  <a:pt x="429" y="261"/>
                </a:lnTo>
                <a:lnTo>
                  <a:pt x="429" y="271"/>
                </a:lnTo>
                <a:lnTo>
                  <a:pt x="436" y="278"/>
                </a:lnTo>
                <a:lnTo>
                  <a:pt x="519" y="278"/>
                </a:lnTo>
                <a:lnTo>
                  <a:pt x="526" y="271"/>
                </a:lnTo>
                <a:lnTo>
                  <a:pt x="526" y="261"/>
                </a:lnTo>
              </a:path>
            </a:pathLst>
          </a:custGeom>
          <a:solidFill>
            <a:srgbClr val="004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00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9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9EA93C9-4813-6F56-BEB0-7C1E4D8DCD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Spending Plan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06BB514-A3DE-E02D-6027-71D25142A407}"/>
              </a:ext>
            </a:extLst>
          </p:cNvPr>
          <p:cNvSpPr txBox="1">
            <a:spLocks/>
          </p:cNvSpPr>
          <p:nvPr/>
        </p:nvSpPr>
        <p:spPr>
          <a:xfrm>
            <a:off x="240079" y="1840375"/>
            <a:ext cx="5180383" cy="43520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1 </a:t>
            </a:r>
            <a:r>
              <a:rPr lang="en-US" sz="1700" dirty="0">
                <a:solidFill>
                  <a:srgbClr val="004071"/>
                </a:solidFill>
                <a:latin typeface="Arial"/>
                <a:cs typeface="Arial"/>
              </a:rPr>
              <a:t>—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Understand your current situation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Track inflows and outflows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past financial statements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2 </a:t>
            </a:r>
            <a:r>
              <a:rPr lang="en-US" sz="1700" dirty="0">
                <a:solidFill>
                  <a:srgbClr val="004071"/>
                </a:solidFill>
                <a:latin typeface="Arial"/>
                <a:cs typeface="Arial"/>
              </a:rPr>
              <a:t>—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Know where your money should go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Save and / or invest 10% – 15%*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Transportation less than 15% – 20%*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Limit housing to BAH or 25% or less*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b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3 </a:t>
            </a:r>
            <a:r>
              <a:rPr lang="en-US" sz="1700" dirty="0">
                <a:solidFill>
                  <a:srgbClr val="004071"/>
                </a:solidFill>
                <a:latin typeface="Arial"/>
                <a:cs typeface="Arial"/>
              </a:rPr>
              <a:t>—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Create a plan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 for new or different expenses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 an emergency </a:t>
            </a:r>
            <a:r>
              <a:rPr lang="en-US" sz="1700" b="0" dirty="0">
                <a:solidFill>
                  <a:srgbClr val="004071"/>
                </a:solidFill>
                <a:latin typeface="Arial"/>
                <a:cs typeface="Arial"/>
              </a:rPr>
              <a:t>f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b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4 </a:t>
            </a:r>
            <a:r>
              <a:rPr lang="en-US" sz="1700" dirty="0">
                <a:solidFill>
                  <a:srgbClr val="004071"/>
                </a:solidFill>
                <a:latin typeface="Arial"/>
                <a:cs typeface="Arial"/>
              </a:rPr>
              <a:t>—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Make adjustments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with life changes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frequently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74D861E-5DF6-1032-CB25-3DEF549AAB1B}"/>
              </a:ext>
            </a:extLst>
          </p:cNvPr>
          <p:cNvSpPr txBox="1">
            <a:spLocks/>
          </p:cNvSpPr>
          <p:nvPr/>
        </p:nvSpPr>
        <p:spPr>
          <a:xfrm>
            <a:off x="3016873" y="3952586"/>
            <a:ext cx="1880370" cy="3497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Pretax income</a:t>
            </a:r>
          </a:p>
        </p:txBody>
      </p:sp>
      <p:grpSp>
        <p:nvGrpSpPr>
          <p:cNvPr id="3" name="Group 2" descr="4-Step Budgeting Process Graphic.">
            <a:extLst>
              <a:ext uri="{FF2B5EF4-FFF2-40B4-BE49-F238E27FC236}">
                <a16:creationId xmlns:a16="http://schemas.microsoft.com/office/drawing/2014/main" id="{F7CA170A-362A-6D26-943C-D2E6748A5A65}"/>
              </a:ext>
            </a:extLst>
          </p:cNvPr>
          <p:cNvGrpSpPr/>
          <p:nvPr/>
        </p:nvGrpSpPr>
        <p:grpSpPr>
          <a:xfrm>
            <a:off x="4904951" y="2173902"/>
            <a:ext cx="4030459" cy="3914389"/>
            <a:chOff x="4511422" y="2236001"/>
            <a:chExt cx="4409844" cy="428283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B979010-896E-3E1B-D599-98DA53324D87}"/>
                </a:ext>
              </a:extLst>
            </p:cNvPr>
            <p:cNvSpPr/>
            <p:nvPr/>
          </p:nvSpPr>
          <p:spPr>
            <a:xfrm>
              <a:off x="5286389" y="2791243"/>
              <a:ext cx="2998078" cy="2998078"/>
            </a:xfrm>
            <a:prstGeom prst="ellipse">
              <a:avLst/>
            </a:prstGeom>
            <a:noFill/>
            <a:ln w="4889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AE42A93-23D4-1E65-03F0-45767EF62B6D}"/>
                </a:ext>
              </a:extLst>
            </p:cNvPr>
            <p:cNvSpPr/>
            <p:nvPr/>
          </p:nvSpPr>
          <p:spPr>
            <a:xfrm>
              <a:off x="6033900" y="2236001"/>
              <a:ext cx="1503079" cy="1503078"/>
            </a:xfrm>
            <a:prstGeom prst="ellipse">
              <a:avLst/>
            </a:prstGeom>
            <a:solidFill>
              <a:srgbClr val="ECB342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19D392B-1587-2B80-2621-2CC199C4F81E}"/>
                </a:ext>
              </a:extLst>
            </p:cNvPr>
            <p:cNvSpPr/>
            <p:nvPr/>
          </p:nvSpPr>
          <p:spPr>
            <a:xfrm>
              <a:off x="7418187" y="3420774"/>
              <a:ext cx="1503079" cy="1503078"/>
            </a:xfrm>
            <a:prstGeom prst="ellipse">
              <a:avLst/>
            </a:prstGeom>
            <a:solidFill>
              <a:srgbClr val="D6B05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6D60A3-0302-A968-403C-E5EFD92FDD49}"/>
                </a:ext>
              </a:extLst>
            </p:cNvPr>
            <p:cNvSpPr/>
            <p:nvPr/>
          </p:nvSpPr>
          <p:spPr>
            <a:xfrm>
              <a:off x="6023361" y="5015758"/>
              <a:ext cx="1503080" cy="1503078"/>
            </a:xfrm>
            <a:prstGeom prst="ellipse">
              <a:avLst/>
            </a:prstGeom>
            <a:solidFill>
              <a:srgbClr val="C09B4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CDB771C-D715-C197-1897-7DE22FC0CF71}"/>
                </a:ext>
              </a:extLst>
            </p:cNvPr>
            <p:cNvSpPr/>
            <p:nvPr/>
          </p:nvSpPr>
          <p:spPr>
            <a:xfrm>
              <a:off x="4511422" y="3466968"/>
              <a:ext cx="1503077" cy="1503078"/>
            </a:xfrm>
            <a:prstGeom prst="ellipse">
              <a:avLst/>
            </a:prstGeom>
            <a:solidFill>
              <a:srgbClr val="A88140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020AA6-B6F6-64F9-F881-A082D3CD9440}"/>
                </a:ext>
              </a:extLst>
            </p:cNvPr>
            <p:cNvSpPr txBox="1"/>
            <p:nvPr/>
          </p:nvSpPr>
          <p:spPr>
            <a:xfrm>
              <a:off x="5808551" y="3900330"/>
              <a:ext cx="1834961" cy="90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4-STEP BUDGETING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PROCESS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EE5568-830B-4FB3-1804-BEFDAAAD4196}"/>
                </a:ext>
              </a:extLst>
            </p:cNvPr>
            <p:cNvSpPr txBox="1"/>
            <p:nvPr/>
          </p:nvSpPr>
          <p:spPr>
            <a:xfrm>
              <a:off x="6059538" y="2408829"/>
              <a:ext cx="1447800" cy="11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1: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Understand your current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situation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77363A-3A64-6A26-A17F-AED5A8A4A5C4}"/>
                </a:ext>
              </a:extLst>
            </p:cNvPr>
            <p:cNvSpPr txBox="1"/>
            <p:nvPr/>
          </p:nvSpPr>
          <p:spPr>
            <a:xfrm>
              <a:off x="7460384" y="3609159"/>
              <a:ext cx="1447800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2: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Know where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your money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should go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B76B0C-8374-EA80-9CD8-C890B9143220}"/>
                </a:ext>
              </a:extLst>
            </p:cNvPr>
            <p:cNvSpPr txBox="1"/>
            <p:nvPr/>
          </p:nvSpPr>
          <p:spPr>
            <a:xfrm>
              <a:off x="6050997" y="5323907"/>
              <a:ext cx="144780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Create a plan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11F9640-8694-D802-EAD1-56CD70CE8CC3}"/>
                </a:ext>
              </a:extLst>
            </p:cNvPr>
            <p:cNvSpPr txBox="1"/>
            <p:nvPr/>
          </p:nvSpPr>
          <p:spPr>
            <a:xfrm>
              <a:off x="4539059" y="3753949"/>
              <a:ext cx="1447800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4: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adjustments</a:t>
              </a:r>
            </a:p>
          </p:txBody>
        </p:sp>
      </p:grpSp>
      <p:pic>
        <p:nvPicPr>
          <p:cNvPr id="4" name="Picture 3" descr="Paper with hand icon indicating additional resource.">
            <a:extLst>
              <a:ext uri="{FF2B5EF4-FFF2-40B4-BE49-F238E27FC236}">
                <a16:creationId xmlns:a16="http://schemas.microsoft.com/office/drawing/2014/main" id="{9A77B276-4838-85F1-DA6F-D69736A750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7D075B-1AB2-25BF-8E77-1D2573ADB5B2}"/>
              </a:ext>
            </a:extLst>
          </p:cNvPr>
          <p:cNvSpPr txBox="1"/>
          <p:nvPr/>
        </p:nvSpPr>
        <p:spPr>
          <a:xfrm>
            <a:off x="808602" y="6414560"/>
            <a:ext cx="321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Spending Plan Worksheet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165816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EA0BA58-7DC6-FA24-55FA-24FF35CD16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Spending Plan,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Continued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E6AA39-A53C-1B3A-A30F-15A719CDCD0A}"/>
              </a:ext>
            </a:extLst>
          </p:cNvPr>
          <p:cNvSpPr txBox="1"/>
          <p:nvPr/>
        </p:nvSpPr>
        <p:spPr>
          <a:xfrm>
            <a:off x="1094642" y="1573511"/>
            <a:ext cx="63739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7744" indent="-2286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for changes to income, taxes, and expenses</a:t>
            </a:r>
          </a:p>
        </p:txBody>
      </p:sp>
      <p:grpSp>
        <p:nvGrpSpPr>
          <p:cNvPr id="10" name="Group 9" descr="Spending Plan graphic.">
            <a:extLst>
              <a:ext uri="{FF2B5EF4-FFF2-40B4-BE49-F238E27FC236}">
                <a16:creationId xmlns:a16="http://schemas.microsoft.com/office/drawing/2014/main" id="{5D21687D-D877-51F6-6DE5-E908B7D64809}"/>
              </a:ext>
            </a:extLst>
          </p:cNvPr>
          <p:cNvGrpSpPr/>
          <p:nvPr/>
        </p:nvGrpSpPr>
        <p:grpSpPr>
          <a:xfrm>
            <a:off x="174278" y="2374167"/>
            <a:ext cx="8969722" cy="3969278"/>
            <a:chOff x="174278" y="2374167"/>
            <a:chExt cx="8969722" cy="3969278"/>
          </a:xfrm>
        </p:grpSpPr>
        <p:sp>
          <p:nvSpPr>
            <p:cNvPr id="11" name="Oval 10" descr="Increased Expenses graphic.">
              <a:extLst>
                <a:ext uri="{FF2B5EF4-FFF2-40B4-BE49-F238E27FC236}">
                  <a16:creationId xmlns:a16="http://schemas.microsoft.com/office/drawing/2014/main" id="{51C4364A-F660-1629-D7EC-75A330772A28}"/>
                </a:ext>
              </a:extLst>
            </p:cNvPr>
            <p:cNvSpPr/>
            <p:nvPr/>
          </p:nvSpPr>
          <p:spPr>
            <a:xfrm>
              <a:off x="5174723" y="2374168"/>
              <a:ext cx="3969277" cy="3969277"/>
            </a:xfrm>
            <a:prstGeom prst="ellipse">
              <a:avLst/>
            </a:prstGeom>
            <a:solidFill>
              <a:srgbClr val="004071"/>
            </a:solidFill>
            <a:ln w="1238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 descr="Reduced Expenses graphic.">
              <a:extLst>
                <a:ext uri="{FF2B5EF4-FFF2-40B4-BE49-F238E27FC236}">
                  <a16:creationId xmlns:a16="http://schemas.microsoft.com/office/drawing/2014/main" id="{95653547-B3BE-63ED-21FF-E8DB0FE20113}"/>
                </a:ext>
              </a:extLst>
            </p:cNvPr>
            <p:cNvSpPr/>
            <p:nvPr/>
          </p:nvSpPr>
          <p:spPr>
            <a:xfrm>
              <a:off x="2674501" y="2374167"/>
              <a:ext cx="3969278" cy="3969278"/>
            </a:xfrm>
            <a:prstGeom prst="ellipse">
              <a:avLst/>
            </a:prstGeom>
            <a:solidFill>
              <a:srgbClr val="ECB342"/>
            </a:solidFill>
            <a:ln w="1238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 descr="Increased Income graphic.">
              <a:extLst>
                <a:ext uri="{FF2B5EF4-FFF2-40B4-BE49-F238E27FC236}">
                  <a16:creationId xmlns:a16="http://schemas.microsoft.com/office/drawing/2014/main" id="{E494049C-C18C-8989-A028-E5F79B32646B}"/>
                </a:ext>
              </a:extLst>
            </p:cNvPr>
            <p:cNvSpPr/>
            <p:nvPr/>
          </p:nvSpPr>
          <p:spPr>
            <a:xfrm>
              <a:off x="174278" y="2374167"/>
              <a:ext cx="3969278" cy="3969278"/>
            </a:xfrm>
            <a:prstGeom prst="ellipse">
              <a:avLst/>
            </a:prstGeom>
            <a:solidFill>
              <a:srgbClr val="A88140"/>
            </a:solidFill>
            <a:ln w="1238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55083F-8EBB-F476-5A0D-B739BAA39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65327"/>
              </p:ext>
            </p:extLst>
          </p:nvPr>
        </p:nvGraphicFramePr>
        <p:xfrm>
          <a:off x="350246" y="2982272"/>
          <a:ext cx="3574365" cy="2814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4365">
                  <a:extLst>
                    <a:ext uri="{9D8B030D-6E8A-4147-A177-3AD203B41FA5}">
                      <a16:colId xmlns:a16="http://schemas.microsoft.com/office/drawing/2014/main" val="2699367828"/>
                    </a:ext>
                  </a:extLst>
                </a:gridCol>
              </a:tblGrid>
              <a:tr h="38673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b="1" i="0" u="sng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741256"/>
                  </a:ext>
                </a:extLst>
              </a:tr>
              <a:tr h="2427447">
                <a:tc>
                  <a:txBody>
                    <a:bodyPr/>
                    <a:lstStyle/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Combat Zone Tax Exclusion (CZTE)</a:t>
                      </a: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Hostile Fire / Imminent </a:t>
                      </a:r>
                      <a:b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Danger Pay (HFP / IDP)</a:t>
                      </a: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Hazardous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Duty Incentive Pay</a:t>
                      </a:r>
                      <a:endParaRPr lang="en-US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Family Separation Allowance (FSA)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994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1541BE0-9891-2AEF-9B7C-CC9A9C073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483326"/>
              </p:ext>
            </p:extLst>
          </p:nvPr>
        </p:nvGraphicFramePr>
        <p:xfrm>
          <a:off x="3817394" y="2896808"/>
          <a:ext cx="2293189" cy="2839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3189">
                  <a:extLst>
                    <a:ext uri="{9D8B030D-6E8A-4147-A177-3AD203B41FA5}">
                      <a16:colId xmlns:a16="http://schemas.microsoft.com/office/drawing/2014/main" val="2666889498"/>
                    </a:ext>
                  </a:extLst>
                </a:gridCol>
              </a:tblGrid>
              <a:tr h="36823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b="1" i="0" u="sng" kern="12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Reduced Expenses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074257"/>
                  </a:ext>
                </a:extLst>
              </a:tr>
              <a:tr h="2471290">
                <a:tc>
                  <a:txBody>
                    <a:bodyPr/>
                    <a:lstStyle/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rgbClr val="00407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Living expenses</a:t>
                      </a: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rgbClr val="00407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Income tax</a:t>
                      </a: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rgbClr val="00407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Lower debt payments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71534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F15ACB0-B009-BD9A-D6FB-62A7913F1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424089"/>
              </p:ext>
            </p:extLst>
          </p:nvPr>
        </p:nvGraphicFramePr>
        <p:xfrm>
          <a:off x="6386890" y="2896808"/>
          <a:ext cx="2368975" cy="3067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8975">
                  <a:extLst>
                    <a:ext uri="{9D8B030D-6E8A-4147-A177-3AD203B41FA5}">
                      <a16:colId xmlns:a16="http://schemas.microsoft.com/office/drawing/2014/main" val="2699367828"/>
                    </a:ext>
                  </a:extLst>
                </a:gridCol>
              </a:tblGrid>
              <a:tr h="38673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b="1" i="0" u="sng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Expenses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741256"/>
                  </a:ext>
                </a:extLst>
              </a:tr>
              <a:tr h="2427447">
                <a:tc>
                  <a:txBody>
                    <a:bodyPr/>
                    <a:lstStyle/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Storage</a:t>
                      </a: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Child care</a:t>
                      </a: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Maintenance and repairs</a:t>
                      </a: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Travel</a:t>
                      </a: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Pet boarding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9943"/>
                  </a:ext>
                </a:extLst>
              </a:tr>
            </a:tbl>
          </a:graphicData>
        </a:graphic>
      </p:graphicFrame>
      <p:pic>
        <p:nvPicPr>
          <p:cNvPr id="15" name="Picture 14" descr="Paper with hand icon indicating additional resource.">
            <a:extLst>
              <a:ext uri="{FF2B5EF4-FFF2-40B4-BE49-F238E27FC236}">
                <a16:creationId xmlns:a16="http://schemas.microsoft.com/office/drawing/2014/main" id="{7A0E71BD-B42C-1BF6-D371-179C9A44AF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51430F-BE1C-3406-6B01-E006882139FA}"/>
              </a:ext>
            </a:extLst>
          </p:cNvPr>
          <p:cNvSpPr txBox="1"/>
          <p:nvPr/>
        </p:nvSpPr>
        <p:spPr>
          <a:xfrm>
            <a:off x="808602" y="6414560"/>
            <a:ext cx="321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Spending Plan Worksheet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176665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424C88A-9CFA-2803-EED4-7B2BA5B4E8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Financial Warning Signs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A70E53-9BA7-0944-9778-D16EA7F1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5771375" cy="3939073"/>
          </a:xfrm>
        </p:spPr>
        <p:txBody>
          <a:bodyPr>
            <a:no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Living paycheck to paycheck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Unable to pay bills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Bounced checks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Expensive purchases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Spouse lost job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Divorce / separation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No savings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Preoccupied and being distant </a:t>
            </a:r>
          </a:p>
        </p:txBody>
      </p:sp>
      <p:pic>
        <p:nvPicPr>
          <p:cNvPr id="4" name="Picture 3" descr="Siren icon.">
            <a:extLst>
              <a:ext uri="{FF2B5EF4-FFF2-40B4-BE49-F238E27FC236}">
                <a16:creationId xmlns:a16="http://schemas.microsoft.com/office/drawing/2014/main" id="{77CEEDE4-1C9C-1D8C-62BB-020FF172A2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771" y="2526055"/>
            <a:ext cx="1660492" cy="1556508"/>
          </a:xfrm>
          <a:prstGeom prst="rect">
            <a:avLst/>
          </a:prstGeom>
        </p:spPr>
      </p:pic>
      <p:pic>
        <p:nvPicPr>
          <p:cNvPr id="3" name="Picture 2" descr="Paper with hand icon indicating additional resource.">
            <a:extLst>
              <a:ext uri="{FF2B5EF4-FFF2-40B4-BE49-F238E27FC236}">
                <a16:creationId xmlns:a16="http://schemas.microsoft.com/office/drawing/2014/main" id="{77BAF952-9543-CB08-BD74-3D43A3045C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62BA18-2129-7B83-1978-FBF78FF2727B}"/>
              </a:ext>
            </a:extLst>
          </p:cNvPr>
          <p:cNvSpPr txBox="1"/>
          <p:nvPr/>
        </p:nvSpPr>
        <p:spPr>
          <a:xfrm>
            <a:off x="808602" y="6414560"/>
            <a:ext cx="321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Warning Signs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71020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9B35C-1E05-B4A8-8E39-FC869FB4EA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Managing Payments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A269660-28CD-3985-1587-A01D5E385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3" y="1577641"/>
            <a:ext cx="6513844" cy="4351338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Pay online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latin typeface="Arial"/>
                <a:cs typeface="Arial"/>
              </a:rPr>
              <a:t>Set up automatic bill pay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Set up and communicate with POA</a:t>
            </a:r>
            <a:endParaRPr lang="en-US" sz="2500" dirty="0">
              <a:latin typeface="Arial"/>
              <a:cs typeface="Arial"/>
            </a:endParaRPr>
          </a:p>
        </p:txBody>
      </p:sp>
      <p:pic>
        <p:nvPicPr>
          <p:cNvPr id="2" name="Picture 1" descr="Graphic of online and mobile banking.">
            <a:extLst>
              <a:ext uri="{FF2B5EF4-FFF2-40B4-BE49-F238E27FC236}">
                <a16:creationId xmlns:a16="http://schemas.microsoft.com/office/drawing/2014/main" id="{1106161B-22C4-2A8C-59F1-48A93B8CC4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899" y="3753310"/>
            <a:ext cx="3886201" cy="16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6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899319C5-D52D-2B5C-05E8-CCE02DD8C7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Protect Your Credit Reputation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10EE2B82-DA54-A606-89CC-DF12CA37C7A5}"/>
              </a:ext>
            </a:extLst>
          </p:cNvPr>
          <p:cNvSpPr txBox="1">
            <a:spLocks/>
          </p:cNvSpPr>
          <p:nvPr/>
        </p:nvSpPr>
        <p:spPr>
          <a:xfrm>
            <a:off x="914527" y="1575864"/>
            <a:ext cx="6481452" cy="487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Create heathy habits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Create a spending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Pay bills on time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Pay off credit cards monthly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Only apply for credit you need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Safeguard information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Reconcile statements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Understanding credit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Credit reports </a:t>
            </a:r>
            <a:endParaRPr lang="en-US" i="1" spc="45" dirty="0"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Credit scores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Review credit report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spc="-10" dirty="0" err="1">
                <a:solidFill>
                  <a:srgbClr val="004071"/>
                </a:solidFill>
                <a:latin typeface="Arial"/>
                <a:cs typeface="Arial"/>
              </a:rPr>
              <a:t>www.annualcreditreport.com</a:t>
            </a: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/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Take advantage of </a:t>
            </a:r>
            <a:b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</a:b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free credit monitoring</a:t>
            </a:r>
          </a:p>
          <a:p>
            <a:pPr marL="355583" lvl="1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tabLst>
                <a:tab pos="240665" algn="l"/>
                <a:tab pos="241300" algn="l"/>
              </a:tabLst>
            </a:pPr>
            <a:endParaRPr lang="en-US" sz="1800" spc="-10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grpSp>
        <p:nvGrpSpPr>
          <p:cNvPr id="2" name="Group 1" descr="Protect your credit reputation pie chart.">
            <a:extLst>
              <a:ext uri="{FF2B5EF4-FFF2-40B4-BE49-F238E27FC236}">
                <a16:creationId xmlns:a16="http://schemas.microsoft.com/office/drawing/2014/main" id="{8F6184FA-848F-73E1-AB5D-D8C3A9236EBD}"/>
              </a:ext>
            </a:extLst>
          </p:cNvPr>
          <p:cNvGrpSpPr/>
          <p:nvPr/>
        </p:nvGrpSpPr>
        <p:grpSpPr>
          <a:xfrm>
            <a:off x="5017227" y="2195615"/>
            <a:ext cx="4002082" cy="3631818"/>
            <a:chOff x="5105970" y="2192742"/>
            <a:chExt cx="3588638" cy="3573183"/>
          </a:xfrm>
        </p:grpSpPr>
        <p:pic>
          <p:nvPicPr>
            <p:cNvPr id="3" name="Picture 2">
              <a:hlinkClick r:id="rId3" action="ppaction://hlinkfile"/>
              <a:extLst>
                <a:ext uri="{FF2B5EF4-FFF2-40B4-BE49-F238E27FC236}">
                  <a16:creationId xmlns:a16="http://schemas.microsoft.com/office/drawing/2014/main" id="{38722DD0-7F52-45F8-FE44-D9869CC58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575" y="2192742"/>
              <a:ext cx="3405033" cy="357318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35CE5E-723A-06A4-D8A9-589D56F3316B}"/>
                </a:ext>
              </a:extLst>
            </p:cNvPr>
            <p:cNvSpPr/>
            <p:nvPr/>
          </p:nvSpPr>
          <p:spPr>
            <a:xfrm>
              <a:off x="7201889" y="3284562"/>
              <a:ext cx="1244477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Payment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35%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3046F9-B6AF-4B95-FA89-0A3DDE839429}"/>
                </a:ext>
              </a:extLst>
            </p:cNvPr>
            <p:cNvSpPr/>
            <p:nvPr/>
          </p:nvSpPr>
          <p:spPr>
            <a:xfrm>
              <a:off x="6219442" y="4166179"/>
              <a:ext cx="1244477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Amounts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Owed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47AB6E-9046-6E01-BCEE-9C3DBD95689C}"/>
                </a:ext>
              </a:extLst>
            </p:cNvPr>
            <p:cNvSpPr/>
            <p:nvPr/>
          </p:nvSpPr>
          <p:spPr>
            <a:xfrm>
              <a:off x="5105970" y="3381686"/>
              <a:ext cx="16046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Length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 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15%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50E498-AFC4-6694-DB4D-976AD2FA91FD}"/>
                </a:ext>
              </a:extLst>
            </p:cNvPr>
            <p:cNvSpPr/>
            <p:nvPr/>
          </p:nvSpPr>
          <p:spPr>
            <a:xfrm>
              <a:off x="6600300" y="2434771"/>
              <a:ext cx="799086" cy="1003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Types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167BF6-EE92-8034-7352-B13A65E1E7E1}"/>
                </a:ext>
              </a:extLst>
            </p:cNvPr>
            <p:cNvSpPr/>
            <p:nvPr/>
          </p:nvSpPr>
          <p:spPr>
            <a:xfrm>
              <a:off x="5951658" y="2704915"/>
              <a:ext cx="799086" cy="792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</a:t>
              </a:r>
              <a:r>
                <a:rPr kumimoji="0" lang="en-US" sz="105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3523EA2C-7AA6-35FF-7A94-0C595E6772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74FEA3-A285-FB35-FDB2-14BDF273C9A4}"/>
              </a:ext>
            </a:extLst>
          </p:cNvPr>
          <p:cNvSpPr txBox="1"/>
          <p:nvPr/>
        </p:nvSpPr>
        <p:spPr>
          <a:xfrm>
            <a:off x="808602" y="6414560"/>
            <a:ext cx="619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Credit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and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Pre-Deployment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Counselee Checklist Available  </a:t>
            </a:r>
          </a:p>
        </p:txBody>
      </p:sp>
    </p:spTree>
    <p:extLst>
      <p:ext uri="{BB962C8B-B14F-4D97-AF65-F5344CB8AC3E}">
        <p14:creationId xmlns:p14="http://schemas.microsoft.com/office/powerpoint/2010/main" val="3747844032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BD266FFA-D4A9-2B4C-A4E0-AA380813DFE0}"/>
    </a:ext>
  </a:extLst>
</a:theme>
</file>

<file path=ppt/theme/theme2.xml><?xml version="1.0" encoding="utf-8"?>
<a:theme xmlns:a="http://schemas.openxmlformats.org/drawingml/2006/main" name="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3.xml><?xml version="1.0" encoding="utf-8"?>
<a:theme xmlns:a="http://schemas.openxmlformats.org/drawingml/2006/main" name="4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4.xml><?xml version="1.0" encoding="utf-8"?>
<a:theme xmlns:a="http://schemas.openxmlformats.org/drawingml/2006/main" name="1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5.xml><?xml version="1.0" encoding="utf-8"?>
<a:theme xmlns:a="http://schemas.openxmlformats.org/drawingml/2006/main" name="2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1416</Words>
  <Application>Microsoft Office PowerPoint</Application>
  <PresentationFormat>Letter Paper (8.5x11 in)</PresentationFormat>
  <Paragraphs>346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Arial Narrow</vt:lpstr>
      <vt:lpstr>Calibri</vt:lpstr>
      <vt:lpstr>Courier New</vt:lpstr>
      <vt:lpstr>Helvetica</vt:lpstr>
      <vt:lpstr>Wingdings</vt:lpstr>
      <vt:lpstr>Main Title Slides</vt:lpstr>
      <vt:lpstr>Title Slides with art</vt:lpstr>
      <vt:lpstr>4_Title Slides with art</vt:lpstr>
      <vt:lpstr>1_Title Slides with art</vt:lpstr>
      <vt:lpstr>2_Title Slides with art</vt:lpstr>
      <vt:lpstr>1_Custom Design</vt:lpstr>
      <vt:lpstr>3_Title Slides with art</vt:lpstr>
      <vt:lpstr>Pre-Deployment</vt:lpstr>
      <vt:lpstr>Agenda</vt:lpstr>
      <vt:lpstr>Basic Finance</vt:lpstr>
      <vt:lpstr>Setting Financial Goals</vt:lpstr>
      <vt:lpstr>Spending Plan</vt:lpstr>
      <vt:lpstr>Spending Plan, Continued</vt:lpstr>
      <vt:lpstr>Financial Warning Signs</vt:lpstr>
      <vt:lpstr>Managing Payments</vt:lpstr>
      <vt:lpstr>Protect Your Credit Reputation</vt:lpstr>
      <vt:lpstr>Emergency Financial Assistance</vt:lpstr>
      <vt:lpstr>Taxes and Deployment</vt:lpstr>
      <vt:lpstr>Tax Overview</vt:lpstr>
      <vt:lpstr>Consumer Protections</vt:lpstr>
      <vt:lpstr>Military Consumer Protections</vt:lpstr>
      <vt:lpstr>Major Purchases</vt:lpstr>
      <vt:lpstr>Transportation and Housing</vt:lpstr>
      <vt:lpstr>Student Loan Repayment</vt:lpstr>
      <vt:lpstr>Planning for the Future</vt:lpstr>
      <vt:lpstr>LIFE Insurance Needs</vt:lpstr>
      <vt:lpstr>Insurance Overview</vt:lpstr>
      <vt:lpstr>Estate Planning</vt:lpstr>
      <vt:lpstr>Compensation, Benefits,  and Entitlements</vt:lpstr>
      <vt:lpstr>Special Pay and Entitlements</vt:lpstr>
      <vt:lpstr>TRICARE Overview</vt:lpstr>
      <vt:lpstr>Survivor Benefits</vt:lpstr>
      <vt:lpstr>Saving and Investing</vt:lpstr>
      <vt:lpstr>Emergency Fund Tips</vt:lpstr>
      <vt:lpstr>Savings Deposit Program (SDP)</vt:lpstr>
      <vt:lpstr>Calculate Your Earnings</vt:lpstr>
      <vt:lpstr>Thrift Savings Plan (TSP)</vt:lpstr>
      <vt:lpstr>Summary and Resources</vt:lpstr>
      <vt:lpstr>Summary</vt:lpstr>
      <vt:lpstr>Resources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2022-12-21T16:11:35Z</dcterms:created>
  <dcterms:modified xsi:type="dcterms:W3CDTF">2023-04-03T15:00:33Z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1b8b91c-28ee-4d1f-b2ad-f390f537babc_Enabled">
    <vt:lpwstr>true</vt:lpwstr>
  </property>
  <property fmtid="{D5CDD505-2E9C-101B-9397-08002B2CF9AE}" pid="3" name="MSIP_Label_21b8b91c-28ee-4d1f-b2ad-f390f537babc_SetDate">
    <vt:lpwstr>2022-12-28T16:12:28Z</vt:lpwstr>
  </property>
  <property fmtid="{D5CDD505-2E9C-101B-9397-08002B2CF9AE}" pid="4" name="MSIP_Label_21b8b91c-28ee-4d1f-b2ad-f390f537babc_Method">
    <vt:lpwstr>Privileged</vt:lpwstr>
  </property>
  <property fmtid="{D5CDD505-2E9C-101B-9397-08002B2CF9AE}" pid="5" name="MSIP_Label_21b8b91c-28ee-4d1f-b2ad-f390f537babc_Name">
    <vt:lpwstr>Public USAA EF</vt:lpwstr>
  </property>
  <property fmtid="{D5CDD505-2E9C-101B-9397-08002B2CF9AE}" pid="6" name="MSIP_Label_21b8b91c-28ee-4d1f-b2ad-f390f537babc_SiteId">
    <vt:lpwstr>ecba9361-f186-473c-a3a8-60af39258895</vt:lpwstr>
  </property>
  <property fmtid="{D5CDD505-2E9C-101B-9397-08002B2CF9AE}" pid="7" name="MSIP_Label_21b8b91c-28ee-4d1f-b2ad-f390f537babc_ActionId">
    <vt:lpwstr>5eff1b10-d2a7-4b5b-a44e-024950298550</vt:lpwstr>
  </property>
  <property fmtid="{D5CDD505-2E9C-101B-9397-08002B2CF9AE}" pid="8" name="MSIP_Label_21b8b91c-28ee-4d1f-b2ad-f390f537babc_ContentBits">
    <vt:lpwstr>0</vt:lpwstr>
  </property>
</Properties>
</file>